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2" r:id="rId1"/>
    <p:sldMasterId id="2147483708" r:id="rId2"/>
  </p:sldMasterIdLst>
  <p:notesMasterIdLst>
    <p:notesMasterId r:id="rId24"/>
  </p:notesMasterIdLst>
  <p:sldIdLst>
    <p:sldId id="256" r:id="rId3"/>
    <p:sldId id="266" r:id="rId4"/>
    <p:sldId id="278" r:id="rId5"/>
    <p:sldId id="263" r:id="rId6"/>
    <p:sldId id="279" r:id="rId7"/>
    <p:sldId id="267" r:id="rId8"/>
    <p:sldId id="268" r:id="rId9"/>
    <p:sldId id="280" r:id="rId10"/>
    <p:sldId id="281" r:id="rId11"/>
    <p:sldId id="269" r:id="rId12"/>
    <p:sldId id="282" r:id="rId13"/>
    <p:sldId id="283" r:id="rId14"/>
    <p:sldId id="262" r:id="rId15"/>
    <p:sldId id="271" r:id="rId16"/>
    <p:sldId id="284" r:id="rId17"/>
    <p:sldId id="273" r:id="rId18"/>
    <p:sldId id="274" r:id="rId19"/>
    <p:sldId id="277" r:id="rId20"/>
    <p:sldId id="270" r:id="rId21"/>
    <p:sldId id="276" r:id="rId22"/>
    <p:sldId id="260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92" autoAdjust="0"/>
    <p:restoredTop sz="94660"/>
  </p:normalViewPr>
  <p:slideViewPr>
    <p:cSldViewPr snapToGrid="0">
      <p:cViewPr varScale="1">
        <p:scale>
          <a:sx n="78" d="100"/>
          <a:sy n="78" d="100"/>
        </p:scale>
        <p:origin x="99" y="74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image" Target="../media/image22.png"/><Relationship Id="rId4" Type="http://schemas.openxmlformats.org/officeDocument/2006/relationships/image" Target="../media/image25.pn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diagrams/_rels/data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diagrams/_rels/data5.xml.rels><?xml version="1.0" encoding="UTF-8" standalone="yes"?>
<Relationships xmlns="http://schemas.openxmlformats.org/package/2006/relationships"><Relationship Id="rId1" Type="http://schemas.openxmlformats.org/officeDocument/2006/relationships/image" Target="../media/image31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image" Target="../media/image22.png"/><Relationship Id="rId4" Type="http://schemas.openxmlformats.org/officeDocument/2006/relationships/image" Target="../media/image25.pn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diagrams/_rels/drawing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diagrams/_rels/drawing5.xml.rels><?xml version="1.0" encoding="UTF-8" standalone="yes"?>
<Relationships xmlns="http://schemas.openxmlformats.org/package/2006/relationships"><Relationship Id="rId1" Type="http://schemas.openxmlformats.org/officeDocument/2006/relationships/image" Target="../media/image3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5_2">
  <dgm:title val=""/>
  <dgm:desc val=""/>
  <dgm:catLst>
    <dgm:cat type="accent5" pri="15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5_2">
  <dgm:title val=""/>
  <dgm:desc val=""/>
  <dgm:catLst>
    <dgm:cat type="accent5" pri="15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5_2">
  <dgm:title val=""/>
  <dgm:desc val=""/>
  <dgm:catLst>
    <dgm:cat type="accent5" pri="15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5_2">
  <dgm:title val=""/>
  <dgm:desc val=""/>
  <dgm:catLst>
    <dgm:cat type="accent5" pri="15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5_2">
  <dgm:title val=""/>
  <dgm:desc val=""/>
  <dgm:catLst>
    <dgm:cat type="accent5" pri="15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7720856-93F0-4CC7-B7FD-2466914A11D4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accent5_2" csCatId="accent5" phldr="1"/>
      <dgm:spPr/>
    </dgm:pt>
    <dgm:pt modelId="{BFF9359E-E9B1-4B73-BACC-2C7988765B16}">
      <dgm:prSet phldrT="[Text]" custT="1"/>
      <dgm:spPr/>
      <dgm:t>
        <a:bodyPr/>
        <a:lstStyle/>
        <a:p>
          <a:pPr>
            <a:lnSpc>
              <a:spcPct val="100000"/>
            </a:lnSpc>
          </a:pPr>
          <a:r>
            <a:rPr lang="en-US" sz="2200" dirty="0"/>
            <a:t>Loudness</a:t>
          </a:r>
        </a:p>
      </dgm:t>
    </dgm:pt>
    <dgm:pt modelId="{1CEF1965-C516-4C44-BAE3-2FA3F5116930}" type="sibTrans" cxnId="{516EC545-1971-48B3-978C-4756FCDCCFD9}">
      <dgm:prSet/>
      <dgm:spPr/>
      <dgm:t>
        <a:bodyPr/>
        <a:lstStyle/>
        <a:p>
          <a:endParaRPr lang="en-US"/>
        </a:p>
      </dgm:t>
    </dgm:pt>
    <dgm:pt modelId="{6E0A40FA-1B79-4089-8B9A-3BA22865FE4E}" type="parTrans" cxnId="{516EC545-1971-48B3-978C-4756FCDCCFD9}">
      <dgm:prSet/>
      <dgm:spPr/>
      <dgm:t>
        <a:bodyPr/>
        <a:lstStyle/>
        <a:p>
          <a:endParaRPr lang="en-US" sz="1400"/>
        </a:p>
      </dgm:t>
    </dgm:pt>
    <dgm:pt modelId="{13D62B9C-C884-495C-9B08-D54C9D93E85B}">
      <dgm:prSet phldrT="[Text]" custT="1"/>
      <dgm:spPr/>
      <dgm:t>
        <a:bodyPr/>
        <a:lstStyle/>
        <a:p>
          <a:pPr>
            <a:lnSpc>
              <a:spcPct val="100000"/>
            </a:lnSpc>
          </a:pPr>
          <a:r>
            <a:rPr lang="en-US" sz="2200" dirty="0" err="1"/>
            <a:t>Speechiness</a:t>
          </a:r>
          <a:endParaRPr lang="en-US" sz="2200" dirty="0"/>
        </a:p>
      </dgm:t>
    </dgm:pt>
    <dgm:pt modelId="{81AB369A-986B-4919-A385-343D0166763C}" type="parTrans" cxnId="{591F18B7-E6BE-484B-8FEC-FECD8B4EA202}">
      <dgm:prSet/>
      <dgm:spPr/>
      <dgm:t>
        <a:bodyPr/>
        <a:lstStyle/>
        <a:p>
          <a:endParaRPr lang="en-FI"/>
        </a:p>
      </dgm:t>
    </dgm:pt>
    <dgm:pt modelId="{C0AB6281-2B47-4F0E-B740-E98A2DF03125}" type="sibTrans" cxnId="{591F18B7-E6BE-484B-8FEC-FECD8B4EA202}">
      <dgm:prSet/>
      <dgm:spPr/>
      <dgm:t>
        <a:bodyPr/>
        <a:lstStyle/>
        <a:p>
          <a:endParaRPr lang="en-FI"/>
        </a:p>
      </dgm:t>
    </dgm:pt>
    <dgm:pt modelId="{69838EB0-11E3-4172-AE21-24091194B8A2}">
      <dgm:prSet phldrT="[Text]" custT="1"/>
      <dgm:spPr/>
      <dgm:t>
        <a:bodyPr/>
        <a:lstStyle/>
        <a:p>
          <a:pPr>
            <a:lnSpc>
              <a:spcPct val="100000"/>
            </a:lnSpc>
          </a:pPr>
          <a:r>
            <a:rPr lang="en-US" sz="2200" dirty="0" err="1"/>
            <a:t>Instrumentalness</a:t>
          </a:r>
          <a:endParaRPr lang="en-US" sz="2200" dirty="0"/>
        </a:p>
      </dgm:t>
    </dgm:pt>
    <dgm:pt modelId="{5C72C0E4-461D-4755-B4BF-D8C4D009AF17}" type="parTrans" cxnId="{8B395717-1853-4065-84C4-F8FB23C6CB02}">
      <dgm:prSet/>
      <dgm:spPr/>
      <dgm:t>
        <a:bodyPr/>
        <a:lstStyle/>
        <a:p>
          <a:endParaRPr lang="en-FI"/>
        </a:p>
      </dgm:t>
    </dgm:pt>
    <dgm:pt modelId="{1C9D4C9A-ECE1-45FA-BA09-077C0CC33E2A}" type="sibTrans" cxnId="{8B395717-1853-4065-84C4-F8FB23C6CB02}">
      <dgm:prSet/>
      <dgm:spPr/>
      <dgm:t>
        <a:bodyPr/>
        <a:lstStyle/>
        <a:p>
          <a:endParaRPr lang="en-FI"/>
        </a:p>
      </dgm:t>
    </dgm:pt>
    <dgm:pt modelId="{333BA55A-4FB9-4CDB-BE45-5B2839A9588A}" type="pres">
      <dgm:prSet presAssocID="{C7720856-93F0-4CC7-B7FD-2466914A11D4}" presName="root" presStyleCnt="0">
        <dgm:presLayoutVars>
          <dgm:dir/>
          <dgm:resizeHandles val="exact"/>
        </dgm:presLayoutVars>
      </dgm:prSet>
      <dgm:spPr/>
    </dgm:pt>
    <dgm:pt modelId="{F8B60166-DAD7-43EB-A140-0C239D20F607}" type="pres">
      <dgm:prSet presAssocID="{BFF9359E-E9B1-4B73-BACC-2C7988765B16}" presName="compNode" presStyleCnt="0"/>
      <dgm:spPr/>
    </dgm:pt>
    <dgm:pt modelId="{752F83EC-7F2D-41AA-973E-014FDB46F0D7}" type="pres">
      <dgm:prSet presAssocID="{BFF9359E-E9B1-4B73-BACC-2C7988765B16}" presName="bgRect" presStyleLbl="bgShp" presStyleIdx="0" presStyleCnt="3" custScaleX="100000" custLinFactNeighborX="1863" custLinFactNeighborY="13102"/>
      <dgm:spPr/>
    </dgm:pt>
    <dgm:pt modelId="{364BF251-23E8-4976-BDA1-862737AF35BC}" type="pres">
      <dgm:prSet presAssocID="{BFF9359E-E9B1-4B73-BACC-2C7988765B16}" presName="iconRect" presStyleLbl="node1" presStyleIdx="0" presStyleCnt="3" custScaleX="100000" custScaleY="124119" custLinFactNeighborX="-850" custLinFactNeighborY="13353"/>
      <dgm:spPr>
        <a:blipFill>
          <a:blip xmlns:r="http://schemas.openxmlformats.org/officeDocument/2006/relationships" r:embed="rId1"/>
          <a:srcRect/>
          <a:stretch>
            <a:fillRect l="-10000" r="-10000"/>
          </a:stretch>
        </a:blipFill>
        <a:ln>
          <a:noFill/>
        </a:ln>
      </dgm:spPr>
    </dgm:pt>
    <dgm:pt modelId="{DE144953-173A-42D5-AAA7-59C3FDE13693}" type="pres">
      <dgm:prSet presAssocID="{BFF9359E-E9B1-4B73-BACC-2C7988765B16}" presName="spaceRect" presStyleCnt="0"/>
      <dgm:spPr/>
    </dgm:pt>
    <dgm:pt modelId="{34A44A9A-99AA-49EC-92E7-07AA5F4F4AA9}" type="pres">
      <dgm:prSet presAssocID="{BFF9359E-E9B1-4B73-BACC-2C7988765B16}" presName="parTx" presStyleLbl="revTx" presStyleIdx="0" presStyleCnt="3">
        <dgm:presLayoutVars>
          <dgm:chMax val="0"/>
          <dgm:chPref val="0"/>
        </dgm:presLayoutVars>
      </dgm:prSet>
      <dgm:spPr/>
    </dgm:pt>
    <dgm:pt modelId="{412FC927-4DAC-4438-B65B-8E15C1567AF3}" type="pres">
      <dgm:prSet presAssocID="{1CEF1965-C516-4C44-BAE3-2FA3F5116930}" presName="sibTrans" presStyleCnt="0"/>
      <dgm:spPr/>
    </dgm:pt>
    <dgm:pt modelId="{4F9945F9-17E3-4536-A1DB-0E466FAFA8EE}" type="pres">
      <dgm:prSet presAssocID="{13D62B9C-C884-495C-9B08-D54C9D93E85B}" presName="compNode" presStyleCnt="0"/>
      <dgm:spPr/>
    </dgm:pt>
    <dgm:pt modelId="{F6C6A275-408F-4789-A842-06CB382F7F78}" type="pres">
      <dgm:prSet presAssocID="{13D62B9C-C884-495C-9B08-D54C9D93E85B}" presName="bgRect" presStyleLbl="bgShp" presStyleIdx="1" presStyleCnt="3" custScaleX="100000" custLinFactNeighborX="-1636" custLinFactNeighborY="8739"/>
      <dgm:spPr/>
    </dgm:pt>
    <dgm:pt modelId="{B23A7A36-139D-426E-A8AA-CBF83F088A7D}" type="pres">
      <dgm:prSet presAssocID="{13D62B9C-C884-495C-9B08-D54C9D93E85B}" presName="iconRect" presStyleLbl="node1" presStyleIdx="1" presStyleCnt="3" custScaleX="103432" custScaleY="97258"/>
      <dgm:spPr>
        <a:blipFill>
          <a:blip xmlns:r="http://schemas.openxmlformats.org/officeDocument/2006/relationships" r:embed="rId2"/>
          <a:srcRect/>
          <a:stretch>
            <a:fillRect t="-5000" b="-5000"/>
          </a:stretch>
        </a:blipFill>
      </dgm:spPr>
    </dgm:pt>
    <dgm:pt modelId="{7EF466C0-9839-4756-9DE2-3501AC5ED8D2}" type="pres">
      <dgm:prSet presAssocID="{13D62B9C-C884-495C-9B08-D54C9D93E85B}" presName="spaceRect" presStyleCnt="0"/>
      <dgm:spPr/>
    </dgm:pt>
    <dgm:pt modelId="{A02E481A-D133-4798-BF9B-B054E825A08E}" type="pres">
      <dgm:prSet presAssocID="{13D62B9C-C884-495C-9B08-D54C9D93E85B}" presName="parTx" presStyleLbl="revTx" presStyleIdx="1" presStyleCnt="3" custScaleX="95767">
        <dgm:presLayoutVars>
          <dgm:chMax val="0"/>
          <dgm:chPref val="0"/>
        </dgm:presLayoutVars>
      </dgm:prSet>
      <dgm:spPr/>
    </dgm:pt>
    <dgm:pt modelId="{642376EA-39A3-4125-80A7-C53BD392CFD3}" type="pres">
      <dgm:prSet presAssocID="{C0AB6281-2B47-4F0E-B740-E98A2DF03125}" presName="sibTrans" presStyleCnt="0"/>
      <dgm:spPr/>
    </dgm:pt>
    <dgm:pt modelId="{81172A82-597A-44D0-8305-1FC1C2B381F7}" type="pres">
      <dgm:prSet presAssocID="{69838EB0-11E3-4172-AE21-24091194B8A2}" presName="compNode" presStyleCnt="0"/>
      <dgm:spPr/>
    </dgm:pt>
    <dgm:pt modelId="{E720A875-E0D9-4154-9208-E9BF96E66C6D}" type="pres">
      <dgm:prSet presAssocID="{69838EB0-11E3-4172-AE21-24091194B8A2}" presName="bgRect" presStyleLbl="bgShp" presStyleIdx="2" presStyleCnt="3"/>
      <dgm:spPr/>
    </dgm:pt>
    <dgm:pt modelId="{AF6BA131-E5D3-4BB8-8192-67BEE3384449}" type="pres">
      <dgm:prSet presAssocID="{69838EB0-11E3-4172-AE21-24091194B8A2}" presName="iconRect" presStyleLbl="nod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1000" b="-21000"/>
          </a:stretch>
        </a:blipFill>
      </dgm:spPr>
    </dgm:pt>
    <dgm:pt modelId="{94918FA5-D1DF-4BB7-A951-CE64B016D1D9}" type="pres">
      <dgm:prSet presAssocID="{69838EB0-11E3-4172-AE21-24091194B8A2}" presName="spaceRect" presStyleCnt="0"/>
      <dgm:spPr/>
    </dgm:pt>
    <dgm:pt modelId="{5A616C88-84F9-48FE-8B3F-8891A6E5849F}" type="pres">
      <dgm:prSet presAssocID="{69838EB0-11E3-4172-AE21-24091194B8A2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8B395717-1853-4065-84C4-F8FB23C6CB02}" srcId="{C7720856-93F0-4CC7-B7FD-2466914A11D4}" destId="{69838EB0-11E3-4172-AE21-24091194B8A2}" srcOrd="2" destOrd="0" parTransId="{5C72C0E4-461D-4755-B4BF-D8C4D009AF17}" sibTransId="{1C9D4C9A-ECE1-45FA-BA09-077C0CC33E2A}"/>
    <dgm:cxn modelId="{4C13BA31-1C1D-4AB6-A184-5A43CF867DD0}" type="presOf" srcId="{BFF9359E-E9B1-4B73-BACC-2C7988765B16}" destId="{34A44A9A-99AA-49EC-92E7-07AA5F4F4AA9}" srcOrd="0" destOrd="0" presId="urn:microsoft.com/office/officeart/2018/2/layout/IconVerticalSolidList"/>
    <dgm:cxn modelId="{70487936-51B2-4071-BC7F-2D8B9A92E8C3}" type="presOf" srcId="{13D62B9C-C884-495C-9B08-D54C9D93E85B}" destId="{A02E481A-D133-4798-BF9B-B054E825A08E}" srcOrd="0" destOrd="0" presId="urn:microsoft.com/office/officeart/2018/2/layout/IconVerticalSolidList"/>
    <dgm:cxn modelId="{516EC545-1971-48B3-978C-4756FCDCCFD9}" srcId="{C7720856-93F0-4CC7-B7FD-2466914A11D4}" destId="{BFF9359E-E9B1-4B73-BACC-2C7988765B16}" srcOrd="0" destOrd="0" parTransId="{6E0A40FA-1B79-4089-8B9A-3BA22865FE4E}" sibTransId="{1CEF1965-C516-4C44-BAE3-2FA3F5116930}"/>
    <dgm:cxn modelId="{591F18B7-E6BE-484B-8FEC-FECD8B4EA202}" srcId="{C7720856-93F0-4CC7-B7FD-2466914A11D4}" destId="{13D62B9C-C884-495C-9B08-D54C9D93E85B}" srcOrd="1" destOrd="0" parTransId="{81AB369A-986B-4919-A385-343D0166763C}" sibTransId="{C0AB6281-2B47-4F0E-B740-E98A2DF03125}"/>
    <dgm:cxn modelId="{5D25EDCD-23D4-4BDB-8CF3-68BB138857BA}" type="presOf" srcId="{C7720856-93F0-4CC7-B7FD-2466914A11D4}" destId="{333BA55A-4FB9-4CDB-BE45-5B2839A9588A}" srcOrd="0" destOrd="0" presId="urn:microsoft.com/office/officeart/2018/2/layout/IconVerticalSolidList"/>
    <dgm:cxn modelId="{B632FCEF-F055-41AD-84F7-B261A7368DE8}" type="presOf" srcId="{69838EB0-11E3-4172-AE21-24091194B8A2}" destId="{5A616C88-84F9-48FE-8B3F-8891A6E5849F}" srcOrd="0" destOrd="0" presId="urn:microsoft.com/office/officeart/2018/2/layout/IconVerticalSolidList"/>
    <dgm:cxn modelId="{9700BF1A-D71B-4BD8-8926-BA981972F1C9}" type="presParOf" srcId="{333BA55A-4FB9-4CDB-BE45-5B2839A9588A}" destId="{F8B60166-DAD7-43EB-A140-0C239D20F607}" srcOrd="0" destOrd="0" presId="urn:microsoft.com/office/officeart/2018/2/layout/IconVerticalSolidList"/>
    <dgm:cxn modelId="{3CF8F750-F1AA-462D-A9CC-E1F8C399D25E}" type="presParOf" srcId="{F8B60166-DAD7-43EB-A140-0C239D20F607}" destId="{752F83EC-7F2D-41AA-973E-014FDB46F0D7}" srcOrd="0" destOrd="0" presId="urn:microsoft.com/office/officeart/2018/2/layout/IconVerticalSolidList"/>
    <dgm:cxn modelId="{8A4BE552-8543-4EED-B1C0-C8F1048A96F9}" type="presParOf" srcId="{F8B60166-DAD7-43EB-A140-0C239D20F607}" destId="{364BF251-23E8-4976-BDA1-862737AF35BC}" srcOrd="1" destOrd="0" presId="urn:microsoft.com/office/officeart/2018/2/layout/IconVerticalSolidList"/>
    <dgm:cxn modelId="{8DD0108B-32DE-4411-BE1F-7A8E752BCD37}" type="presParOf" srcId="{F8B60166-DAD7-43EB-A140-0C239D20F607}" destId="{DE144953-173A-42D5-AAA7-59C3FDE13693}" srcOrd="2" destOrd="0" presId="urn:microsoft.com/office/officeart/2018/2/layout/IconVerticalSolidList"/>
    <dgm:cxn modelId="{BE3F8C23-CBE9-46C5-94C6-673333475EF7}" type="presParOf" srcId="{F8B60166-DAD7-43EB-A140-0C239D20F607}" destId="{34A44A9A-99AA-49EC-92E7-07AA5F4F4AA9}" srcOrd="3" destOrd="0" presId="urn:microsoft.com/office/officeart/2018/2/layout/IconVerticalSolidList"/>
    <dgm:cxn modelId="{D8FD6C23-05F9-44B7-AB79-2044816E40A0}" type="presParOf" srcId="{333BA55A-4FB9-4CDB-BE45-5B2839A9588A}" destId="{412FC927-4DAC-4438-B65B-8E15C1567AF3}" srcOrd="1" destOrd="0" presId="urn:microsoft.com/office/officeart/2018/2/layout/IconVerticalSolidList"/>
    <dgm:cxn modelId="{3B82A55C-6A4E-402C-B8BC-2902828BE4BF}" type="presParOf" srcId="{333BA55A-4FB9-4CDB-BE45-5B2839A9588A}" destId="{4F9945F9-17E3-4536-A1DB-0E466FAFA8EE}" srcOrd="2" destOrd="0" presId="urn:microsoft.com/office/officeart/2018/2/layout/IconVerticalSolidList"/>
    <dgm:cxn modelId="{095536C4-4D92-4AC1-A677-A8442FA2BDC4}" type="presParOf" srcId="{4F9945F9-17E3-4536-A1DB-0E466FAFA8EE}" destId="{F6C6A275-408F-4789-A842-06CB382F7F78}" srcOrd="0" destOrd="0" presId="urn:microsoft.com/office/officeart/2018/2/layout/IconVerticalSolidList"/>
    <dgm:cxn modelId="{430CBB32-2532-47DB-ABC4-6D488A8DF954}" type="presParOf" srcId="{4F9945F9-17E3-4536-A1DB-0E466FAFA8EE}" destId="{B23A7A36-139D-426E-A8AA-CBF83F088A7D}" srcOrd="1" destOrd="0" presId="urn:microsoft.com/office/officeart/2018/2/layout/IconVerticalSolidList"/>
    <dgm:cxn modelId="{F0E8CECD-BA60-42CE-8399-26C371D30746}" type="presParOf" srcId="{4F9945F9-17E3-4536-A1DB-0E466FAFA8EE}" destId="{7EF466C0-9839-4756-9DE2-3501AC5ED8D2}" srcOrd="2" destOrd="0" presId="urn:microsoft.com/office/officeart/2018/2/layout/IconVerticalSolidList"/>
    <dgm:cxn modelId="{CE249D2C-174B-44F0-9774-27F696C3D0E0}" type="presParOf" srcId="{4F9945F9-17E3-4536-A1DB-0E466FAFA8EE}" destId="{A02E481A-D133-4798-BF9B-B054E825A08E}" srcOrd="3" destOrd="0" presId="urn:microsoft.com/office/officeart/2018/2/layout/IconVerticalSolidList"/>
    <dgm:cxn modelId="{35753BB6-DD5E-4E0A-8767-F2CE873FF290}" type="presParOf" srcId="{333BA55A-4FB9-4CDB-BE45-5B2839A9588A}" destId="{642376EA-39A3-4125-80A7-C53BD392CFD3}" srcOrd="3" destOrd="0" presId="urn:microsoft.com/office/officeart/2018/2/layout/IconVerticalSolidList"/>
    <dgm:cxn modelId="{5271B0A2-6485-4E5D-BD00-2B566199FB40}" type="presParOf" srcId="{333BA55A-4FB9-4CDB-BE45-5B2839A9588A}" destId="{81172A82-597A-44D0-8305-1FC1C2B381F7}" srcOrd="4" destOrd="0" presId="urn:microsoft.com/office/officeart/2018/2/layout/IconVerticalSolidList"/>
    <dgm:cxn modelId="{A570F898-A3F4-4897-A2F6-31D399480A81}" type="presParOf" srcId="{81172A82-597A-44D0-8305-1FC1C2B381F7}" destId="{E720A875-E0D9-4154-9208-E9BF96E66C6D}" srcOrd="0" destOrd="0" presId="urn:microsoft.com/office/officeart/2018/2/layout/IconVerticalSolidList"/>
    <dgm:cxn modelId="{0A0005F9-C9C0-4C5D-8A78-D8C0A2A4F935}" type="presParOf" srcId="{81172A82-597A-44D0-8305-1FC1C2B381F7}" destId="{AF6BA131-E5D3-4BB8-8192-67BEE3384449}" srcOrd="1" destOrd="0" presId="urn:microsoft.com/office/officeart/2018/2/layout/IconVerticalSolidList"/>
    <dgm:cxn modelId="{97EA467E-63A5-43CF-8CA0-D17098456AE9}" type="presParOf" srcId="{81172A82-597A-44D0-8305-1FC1C2B381F7}" destId="{94918FA5-D1DF-4BB7-A951-CE64B016D1D9}" srcOrd="2" destOrd="0" presId="urn:microsoft.com/office/officeart/2018/2/layout/IconVerticalSolidList"/>
    <dgm:cxn modelId="{638A1248-1B1C-4B84-9790-8B9024345F49}" type="presParOf" srcId="{81172A82-597A-44D0-8305-1FC1C2B381F7}" destId="{5A616C88-84F9-48FE-8B3F-8891A6E5849F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7720856-93F0-4CC7-B7FD-2466914A11D4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accent5_2" csCatId="accent5" phldr="1"/>
      <dgm:spPr/>
    </dgm:pt>
    <dgm:pt modelId="{4AF52931-E4CA-4429-AACB-B8747CDB2409}">
      <dgm:prSet phldrT="[Text]" custT="1"/>
      <dgm:spPr/>
      <dgm:t>
        <a:bodyPr/>
        <a:lstStyle/>
        <a:p>
          <a:pPr>
            <a:lnSpc>
              <a:spcPct val="100000"/>
            </a:lnSpc>
          </a:pPr>
          <a:r>
            <a:rPr lang="en-US" sz="2200" dirty="0"/>
            <a:t>  Valence</a:t>
          </a:r>
        </a:p>
      </dgm:t>
    </dgm:pt>
    <dgm:pt modelId="{67B2FC97-2FAE-4EFE-9DEE-E4216C657F35}" type="parTrans" cxnId="{F82329C8-C3B2-4E9B-9033-528488D72705}">
      <dgm:prSet/>
      <dgm:spPr/>
      <dgm:t>
        <a:bodyPr/>
        <a:lstStyle/>
        <a:p>
          <a:endParaRPr lang="en-US" sz="1400"/>
        </a:p>
      </dgm:t>
    </dgm:pt>
    <dgm:pt modelId="{D86AF01C-9CBC-41F8-9354-48CD82BDFDC9}" type="sibTrans" cxnId="{F82329C8-C3B2-4E9B-9033-528488D72705}">
      <dgm:prSet/>
      <dgm:spPr/>
      <dgm:t>
        <a:bodyPr/>
        <a:lstStyle/>
        <a:p>
          <a:endParaRPr lang="en-US"/>
        </a:p>
      </dgm:t>
    </dgm:pt>
    <dgm:pt modelId="{81BEB84D-9A77-49C6-9301-B3359FCAC75F}">
      <dgm:prSet phldrT="[Text]" custT="1"/>
      <dgm:spPr/>
      <dgm:t>
        <a:bodyPr/>
        <a:lstStyle/>
        <a:p>
          <a:pPr>
            <a:lnSpc>
              <a:spcPct val="100000"/>
            </a:lnSpc>
          </a:pPr>
          <a:r>
            <a:rPr lang="en-US" sz="2200" dirty="0"/>
            <a:t>Tempo</a:t>
          </a:r>
        </a:p>
      </dgm:t>
    </dgm:pt>
    <dgm:pt modelId="{AE4D0D43-0332-4F79-8D35-BCD8C10758AE}" type="parTrans" cxnId="{420EF6C4-7321-43BE-A2FC-253606B1E06A}">
      <dgm:prSet/>
      <dgm:spPr/>
      <dgm:t>
        <a:bodyPr/>
        <a:lstStyle/>
        <a:p>
          <a:endParaRPr lang="en-US" sz="1400"/>
        </a:p>
      </dgm:t>
    </dgm:pt>
    <dgm:pt modelId="{5D260F18-25D2-4074-87F1-7E78DDA61C58}" type="sibTrans" cxnId="{420EF6C4-7321-43BE-A2FC-253606B1E06A}">
      <dgm:prSet/>
      <dgm:spPr/>
      <dgm:t>
        <a:bodyPr/>
        <a:lstStyle/>
        <a:p>
          <a:endParaRPr lang="en-US"/>
        </a:p>
      </dgm:t>
    </dgm:pt>
    <dgm:pt modelId="{BFF9359E-E9B1-4B73-BACC-2C7988765B16}">
      <dgm:prSet phldrT="[Text]" custT="1"/>
      <dgm:spPr/>
      <dgm:t>
        <a:bodyPr/>
        <a:lstStyle/>
        <a:p>
          <a:pPr>
            <a:lnSpc>
              <a:spcPct val="100000"/>
            </a:lnSpc>
          </a:pPr>
          <a:r>
            <a:rPr lang="en-US" sz="2200" dirty="0"/>
            <a:t>Danceability</a:t>
          </a:r>
        </a:p>
      </dgm:t>
    </dgm:pt>
    <dgm:pt modelId="{1CEF1965-C516-4C44-BAE3-2FA3F5116930}" type="sibTrans" cxnId="{516EC545-1971-48B3-978C-4756FCDCCFD9}">
      <dgm:prSet/>
      <dgm:spPr/>
      <dgm:t>
        <a:bodyPr/>
        <a:lstStyle/>
        <a:p>
          <a:endParaRPr lang="en-US"/>
        </a:p>
      </dgm:t>
    </dgm:pt>
    <dgm:pt modelId="{6E0A40FA-1B79-4089-8B9A-3BA22865FE4E}" type="parTrans" cxnId="{516EC545-1971-48B3-978C-4756FCDCCFD9}">
      <dgm:prSet/>
      <dgm:spPr/>
      <dgm:t>
        <a:bodyPr/>
        <a:lstStyle/>
        <a:p>
          <a:endParaRPr lang="en-US" sz="1400"/>
        </a:p>
      </dgm:t>
    </dgm:pt>
    <dgm:pt modelId="{13D62B9C-C884-495C-9B08-D54C9D93E85B}">
      <dgm:prSet phldrT="[Text]" custT="1"/>
      <dgm:spPr/>
      <dgm:t>
        <a:bodyPr/>
        <a:lstStyle/>
        <a:p>
          <a:pPr>
            <a:lnSpc>
              <a:spcPct val="100000"/>
            </a:lnSpc>
          </a:pPr>
          <a:r>
            <a:rPr lang="en-US" sz="2200" dirty="0"/>
            <a:t> Energy</a:t>
          </a:r>
        </a:p>
      </dgm:t>
    </dgm:pt>
    <dgm:pt modelId="{81AB369A-986B-4919-A385-343D0166763C}" type="parTrans" cxnId="{591F18B7-E6BE-484B-8FEC-FECD8B4EA202}">
      <dgm:prSet/>
      <dgm:spPr/>
      <dgm:t>
        <a:bodyPr/>
        <a:lstStyle/>
        <a:p>
          <a:endParaRPr lang="en-FI"/>
        </a:p>
      </dgm:t>
    </dgm:pt>
    <dgm:pt modelId="{C0AB6281-2B47-4F0E-B740-E98A2DF03125}" type="sibTrans" cxnId="{591F18B7-E6BE-484B-8FEC-FECD8B4EA202}">
      <dgm:prSet/>
      <dgm:spPr/>
      <dgm:t>
        <a:bodyPr/>
        <a:lstStyle/>
        <a:p>
          <a:endParaRPr lang="en-FI"/>
        </a:p>
      </dgm:t>
    </dgm:pt>
    <dgm:pt modelId="{333BA55A-4FB9-4CDB-BE45-5B2839A9588A}" type="pres">
      <dgm:prSet presAssocID="{C7720856-93F0-4CC7-B7FD-2466914A11D4}" presName="root" presStyleCnt="0">
        <dgm:presLayoutVars>
          <dgm:dir/>
          <dgm:resizeHandles val="exact"/>
        </dgm:presLayoutVars>
      </dgm:prSet>
      <dgm:spPr/>
    </dgm:pt>
    <dgm:pt modelId="{4130BD56-E415-4C77-B902-1C7745EECC0A}" type="pres">
      <dgm:prSet presAssocID="{4AF52931-E4CA-4429-AACB-B8747CDB2409}" presName="compNode" presStyleCnt="0"/>
      <dgm:spPr/>
    </dgm:pt>
    <dgm:pt modelId="{9E0B2482-4830-4D46-8929-F9D2DADF178F}" type="pres">
      <dgm:prSet presAssocID="{4AF52931-E4CA-4429-AACB-B8747CDB2409}" presName="bgRect" presStyleLbl="bgShp" presStyleIdx="0" presStyleCnt="4" custAng="0" custScaleX="100000" custLinFactNeighborX="-32149" custLinFactNeighborY="7564"/>
      <dgm:spPr/>
    </dgm:pt>
    <dgm:pt modelId="{D1AB7B5A-7CB4-433B-BDAD-61D154FBB639}" type="pres">
      <dgm:prSet presAssocID="{4AF52931-E4CA-4429-AACB-B8747CDB2409}" presName="iconRect" presStyleLbl="node1" presStyleIdx="0" presStyleCnt="4"/>
      <dgm:spPr>
        <a:prstGeom prst="rect">
          <a:avLst/>
        </a:prstGeom>
        <a:blipFill>
          <a:blip xmlns:r="http://schemas.openxmlformats.org/officeDocument/2006/relationships" r:embed="rId1"/>
          <a:srcRect/>
          <a:stretch>
            <a:fillRect/>
          </a:stretch>
        </a:blipFill>
        <a:ln>
          <a:noFill/>
        </a:ln>
      </dgm:spPr>
    </dgm:pt>
    <dgm:pt modelId="{C4986089-54D6-48DE-88C9-751556F2884B}" type="pres">
      <dgm:prSet presAssocID="{4AF52931-E4CA-4429-AACB-B8747CDB2409}" presName="spaceRect" presStyleCnt="0"/>
      <dgm:spPr/>
    </dgm:pt>
    <dgm:pt modelId="{DC3FF7F7-2836-45AE-B06A-2E337C2233AC}" type="pres">
      <dgm:prSet presAssocID="{4AF52931-E4CA-4429-AACB-B8747CDB2409}" presName="parTx" presStyleLbl="revTx" presStyleIdx="0" presStyleCnt="4" custLinFactNeighborX="-6593">
        <dgm:presLayoutVars>
          <dgm:chMax val="0"/>
          <dgm:chPref val="0"/>
        </dgm:presLayoutVars>
      </dgm:prSet>
      <dgm:spPr/>
    </dgm:pt>
    <dgm:pt modelId="{A37F1CBF-8F30-4D65-8129-8B458890C5FF}" type="pres">
      <dgm:prSet presAssocID="{D86AF01C-9CBC-41F8-9354-48CD82BDFDC9}" presName="sibTrans" presStyleCnt="0"/>
      <dgm:spPr/>
    </dgm:pt>
    <dgm:pt modelId="{FCE925AA-5329-46CB-93D2-5C01F58583CE}" type="pres">
      <dgm:prSet presAssocID="{81BEB84D-9A77-49C6-9301-B3359FCAC75F}" presName="compNode" presStyleCnt="0"/>
      <dgm:spPr/>
    </dgm:pt>
    <dgm:pt modelId="{3A0D703B-098B-4E59-8765-DFD90796F008}" type="pres">
      <dgm:prSet presAssocID="{81BEB84D-9A77-49C6-9301-B3359FCAC75F}" presName="bgRect" presStyleLbl="bgShp" presStyleIdx="1" presStyleCnt="4"/>
      <dgm:spPr/>
    </dgm:pt>
    <dgm:pt modelId="{F065CC5F-0D7E-438D-A290-6D28C1B3EDF2}" type="pres">
      <dgm:prSet presAssocID="{81BEB84D-9A77-49C6-9301-B3359FCAC75F}" presName="iconRect" presStyleLbl="node1" presStyleIdx="1" presStyleCnt="4"/>
      <dgm:spPr>
        <a:blipFill>
          <a:blip xmlns:r="http://schemas.openxmlformats.org/officeDocument/2006/relationships" r:embed="rId2"/>
          <a:srcRect/>
          <a:stretch>
            <a:fillRect l="-15000" r="-15000"/>
          </a:stretch>
        </a:blipFill>
        <a:ln>
          <a:noFill/>
        </a:ln>
      </dgm:spPr>
    </dgm:pt>
    <dgm:pt modelId="{FCFDB9D5-350E-4BFF-92DC-C71BD2A82972}" type="pres">
      <dgm:prSet presAssocID="{81BEB84D-9A77-49C6-9301-B3359FCAC75F}" presName="spaceRect" presStyleCnt="0"/>
      <dgm:spPr/>
    </dgm:pt>
    <dgm:pt modelId="{4CBA5ED1-114D-4BE5-A41A-79565ED13248}" type="pres">
      <dgm:prSet presAssocID="{81BEB84D-9A77-49C6-9301-B3359FCAC75F}" presName="parTx" presStyleLbl="revTx" presStyleIdx="1" presStyleCnt="4">
        <dgm:presLayoutVars>
          <dgm:chMax val="0"/>
          <dgm:chPref val="0"/>
        </dgm:presLayoutVars>
      </dgm:prSet>
      <dgm:spPr/>
    </dgm:pt>
    <dgm:pt modelId="{321A91E4-7EA2-4DC4-BAB1-AA394CB05F71}" type="pres">
      <dgm:prSet presAssocID="{5D260F18-25D2-4074-87F1-7E78DDA61C58}" presName="sibTrans" presStyleCnt="0"/>
      <dgm:spPr/>
    </dgm:pt>
    <dgm:pt modelId="{F8B60166-DAD7-43EB-A140-0C239D20F607}" type="pres">
      <dgm:prSet presAssocID="{BFF9359E-E9B1-4B73-BACC-2C7988765B16}" presName="compNode" presStyleCnt="0"/>
      <dgm:spPr/>
    </dgm:pt>
    <dgm:pt modelId="{752F83EC-7F2D-41AA-973E-014FDB46F0D7}" type="pres">
      <dgm:prSet presAssocID="{BFF9359E-E9B1-4B73-BACC-2C7988765B16}" presName="bgRect" presStyleLbl="bgShp" presStyleIdx="2" presStyleCnt="4"/>
      <dgm:spPr/>
    </dgm:pt>
    <dgm:pt modelId="{364BF251-23E8-4976-BDA1-862737AF35BC}" type="pres">
      <dgm:prSet presAssocID="{BFF9359E-E9B1-4B73-BACC-2C7988765B16}" presName="iconRect" presStyleLbl="node1" presStyleIdx="2" presStyleCnt="4" custScaleX="100000" custScaleY="100000"/>
      <dgm:spPr>
        <a:blipFill>
          <a:blip xmlns:r="http://schemas.openxmlformats.org/officeDocument/2006/relationships" r:embed="rId3"/>
          <a:srcRect/>
          <a:stretch>
            <a:fillRect t="-4000" b="-4000"/>
          </a:stretch>
        </a:blipFill>
        <a:ln>
          <a:noFill/>
        </a:ln>
      </dgm:spPr>
    </dgm:pt>
    <dgm:pt modelId="{DE144953-173A-42D5-AAA7-59C3FDE13693}" type="pres">
      <dgm:prSet presAssocID="{BFF9359E-E9B1-4B73-BACC-2C7988765B16}" presName="spaceRect" presStyleCnt="0"/>
      <dgm:spPr/>
    </dgm:pt>
    <dgm:pt modelId="{34A44A9A-99AA-49EC-92E7-07AA5F4F4AA9}" type="pres">
      <dgm:prSet presAssocID="{BFF9359E-E9B1-4B73-BACC-2C7988765B16}" presName="parTx" presStyleLbl="revTx" presStyleIdx="2" presStyleCnt="4" custScaleX="98728">
        <dgm:presLayoutVars>
          <dgm:chMax val="0"/>
          <dgm:chPref val="0"/>
        </dgm:presLayoutVars>
      </dgm:prSet>
      <dgm:spPr/>
    </dgm:pt>
    <dgm:pt modelId="{412FC927-4DAC-4438-B65B-8E15C1567AF3}" type="pres">
      <dgm:prSet presAssocID="{1CEF1965-C516-4C44-BAE3-2FA3F5116930}" presName="sibTrans" presStyleCnt="0"/>
      <dgm:spPr/>
    </dgm:pt>
    <dgm:pt modelId="{4F9945F9-17E3-4536-A1DB-0E466FAFA8EE}" type="pres">
      <dgm:prSet presAssocID="{13D62B9C-C884-495C-9B08-D54C9D93E85B}" presName="compNode" presStyleCnt="0"/>
      <dgm:spPr/>
    </dgm:pt>
    <dgm:pt modelId="{F6C6A275-408F-4789-A842-06CB382F7F78}" type="pres">
      <dgm:prSet presAssocID="{13D62B9C-C884-495C-9B08-D54C9D93E85B}" presName="bgRect" presStyleLbl="bgShp" presStyleIdx="3" presStyleCnt="4" custLinFactNeighborX="-1020"/>
      <dgm:spPr/>
    </dgm:pt>
    <dgm:pt modelId="{B23A7A36-139D-426E-A8AA-CBF83F088A7D}" type="pres">
      <dgm:prSet presAssocID="{13D62B9C-C884-495C-9B08-D54C9D93E85B}" presName="iconRect" presStyleLbl="node1" presStyleIdx="3" presStyleCnt="4"/>
      <dgm:spPr>
        <a:blipFill>
          <a:blip xmlns:r="http://schemas.openxmlformats.org/officeDocument/2006/relationships" r:embed="rId4"/>
          <a:srcRect/>
          <a:stretch>
            <a:fillRect t="-8000" b="-8000"/>
          </a:stretch>
        </a:blipFill>
      </dgm:spPr>
    </dgm:pt>
    <dgm:pt modelId="{7EF466C0-9839-4756-9DE2-3501AC5ED8D2}" type="pres">
      <dgm:prSet presAssocID="{13D62B9C-C884-495C-9B08-D54C9D93E85B}" presName="spaceRect" presStyleCnt="0"/>
      <dgm:spPr/>
    </dgm:pt>
    <dgm:pt modelId="{A02E481A-D133-4798-BF9B-B054E825A08E}" type="pres">
      <dgm:prSet presAssocID="{13D62B9C-C884-495C-9B08-D54C9D93E85B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063EE20D-F15A-4699-8713-589FF62B5DDF}" type="presOf" srcId="{4AF52931-E4CA-4429-AACB-B8747CDB2409}" destId="{DC3FF7F7-2836-45AE-B06A-2E337C2233AC}" srcOrd="0" destOrd="0" presId="urn:microsoft.com/office/officeart/2018/2/layout/IconVerticalSolidList"/>
    <dgm:cxn modelId="{4C13BA31-1C1D-4AB6-A184-5A43CF867DD0}" type="presOf" srcId="{BFF9359E-E9B1-4B73-BACC-2C7988765B16}" destId="{34A44A9A-99AA-49EC-92E7-07AA5F4F4AA9}" srcOrd="0" destOrd="0" presId="urn:microsoft.com/office/officeart/2018/2/layout/IconVerticalSolidList"/>
    <dgm:cxn modelId="{70487936-51B2-4071-BC7F-2D8B9A92E8C3}" type="presOf" srcId="{13D62B9C-C884-495C-9B08-D54C9D93E85B}" destId="{A02E481A-D133-4798-BF9B-B054E825A08E}" srcOrd="0" destOrd="0" presId="urn:microsoft.com/office/officeart/2018/2/layout/IconVerticalSolidList"/>
    <dgm:cxn modelId="{516EC545-1971-48B3-978C-4756FCDCCFD9}" srcId="{C7720856-93F0-4CC7-B7FD-2466914A11D4}" destId="{BFF9359E-E9B1-4B73-BACC-2C7988765B16}" srcOrd="2" destOrd="0" parTransId="{6E0A40FA-1B79-4089-8B9A-3BA22865FE4E}" sibTransId="{1CEF1965-C516-4C44-BAE3-2FA3F5116930}"/>
    <dgm:cxn modelId="{90A3AE9C-7EDA-4EDC-9AFA-1A3CBA52AC92}" type="presOf" srcId="{81BEB84D-9A77-49C6-9301-B3359FCAC75F}" destId="{4CBA5ED1-114D-4BE5-A41A-79565ED13248}" srcOrd="0" destOrd="0" presId="urn:microsoft.com/office/officeart/2018/2/layout/IconVerticalSolidList"/>
    <dgm:cxn modelId="{591F18B7-E6BE-484B-8FEC-FECD8B4EA202}" srcId="{C7720856-93F0-4CC7-B7FD-2466914A11D4}" destId="{13D62B9C-C884-495C-9B08-D54C9D93E85B}" srcOrd="3" destOrd="0" parTransId="{81AB369A-986B-4919-A385-343D0166763C}" sibTransId="{C0AB6281-2B47-4F0E-B740-E98A2DF03125}"/>
    <dgm:cxn modelId="{420EF6C4-7321-43BE-A2FC-253606B1E06A}" srcId="{C7720856-93F0-4CC7-B7FD-2466914A11D4}" destId="{81BEB84D-9A77-49C6-9301-B3359FCAC75F}" srcOrd="1" destOrd="0" parTransId="{AE4D0D43-0332-4F79-8D35-BCD8C10758AE}" sibTransId="{5D260F18-25D2-4074-87F1-7E78DDA61C58}"/>
    <dgm:cxn modelId="{F82329C8-C3B2-4E9B-9033-528488D72705}" srcId="{C7720856-93F0-4CC7-B7FD-2466914A11D4}" destId="{4AF52931-E4CA-4429-AACB-B8747CDB2409}" srcOrd="0" destOrd="0" parTransId="{67B2FC97-2FAE-4EFE-9DEE-E4216C657F35}" sibTransId="{D86AF01C-9CBC-41F8-9354-48CD82BDFDC9}"/>
    <dgm:cxn modelId="{5D25EDCD-23D4-4BDB-8CF3-68BB138857BA}" type="presOf" srcId="{C7720856-93F0-4CC7-B7FD-2466914A11D4}" destId="{333BA55A-4FB9-4CDB-BE45-5B2839A9588A}" srcOrd="0" destOrd="0" presId="urn:microsoft.com/office/officeart/2018/2/layout/IconVerticalSolidList"/>
    <dgm:cxn modelId="{24215397-9BF3-43BD-8BE6-B67C43C17BB4}" type="presParOf" srcId="{333BA55A-4FB9-4CDB-BE45-5B2839A9588A}" destId="{4130BD56-E415-4C77-B902-1C7745EECC0A}" srcOrd="0" destOrd="0" presId="urn:microsoft.com/office/officeart/2018/2/layout/IconVerticalSolidList"/>
    <dgm:cxn modelId="{71409055-5E4C-45F9-8F81-0404D1F52BB5}" type="presParOf" srcId="{4130BD56-E415-4C77-B902-1C7745EECC0A}" destId="{9E0B2482-4830-4D46-8929-F9D2DADF178F}" srcOrd="0" destOrd="0" presId="urn:microsoft.com/office/officeart/2018/2/layout/IconVerticalSolidList"/>
    <dgm:cxn modelId="{59088EB3-503E-4C06-87B9-605B75AEE17F}" type="presParOf" srcId="{4130BD56-E415-4C77-B902-1C7745EECC0A}" destId="{D1AB7B5A-7CB4-433B-BDAD-61D154FBB639}" srcOrd="1" destOrd="0" presId="urn:microsoft.com/office/officeart/2018/2/layout/IconVerticalSolidList"/>
    <dgm:cxn modelId="{3302F49F-4915-4B99-A65D-72A2843764B2}" type="presParOf" srcId="{4130BD56-E415-4C77-B902-1C7745EECC0A}" destId="{C4986089-54D6-48DE-88C9-751556F2884B}" srcOrd="2" destOrd="0" presId="urn:microsoft.com/office/officeart/2018/2/layout/IconVerticalSolidList"/>
    <dgm:cxn modelId="{C9195B83-D72D-4D2C-9D93-48C5E930AB73}" type="presParOf" srcId="{4130BD56-E415-4C77-B902-1C7745EECC0A}" destId="{DC3FF7F7-2836-45AE-B06A-2E337C2233AC}" srcOrd="3" destOrd="0" presId="urn:microsoft.com/office/officeart/2018/2/layout/IconVerticalSolidList"/>
    <dgm:cxn modelId="{12E7F4E6-680C-435F-9C9C-8A01B6426E1F}" type="presParOf" srcId="{333BA55A-4FB9-4CDB-BE45-5B2839A9588A}" destId="{A37F1CBF-8F30-4D65-8129-8B458890C5FF}" srcOrd="1" destOrd="0" presId="urn:microsoft.com/office/officeart/2018/2/layout/IconVerticalSolidList"/>
    <dgm:cxn modelId="{DCFC8BAB-417F-4BC4-AF07-9DE4C060CDC8}" type="presParOf" srcId="{333BA55A-4FB9-4CDB-BE45-5B2839A9588A}" destId="{FCE925AA-5329-46CB-93D2-5C01F58583CE}" srcOrd="2" destOrd="0" presId="urn:microsoft.com/office/officeart/2018/2/layout/IconVerticalSolidList"/>
    <dgm:cxn modelId="{60575168-BC6B-4CAA-8296-403200EEF3B2}" type="presParOf" srcId="{FCE925AA-5329-46CB-93D2-5C01F58583CE}" destId="{3A0D703B-098B-4E59-8765-DFD90796F008}" srcOrd="0" destOrd="0" presId="urn:microsoft.com/office/officeart/2018/2/layout/IconVerticalSolidList"/>
    <dgm:cxn modelId="{61EC41A3-02C7-4A47-B293-CE1F62322095}" type="presParOf" srcId="{FCE925AA-5329-46CB-93D2-5C01F58583CE}" destId="{F065CC5F-0D7E-438D-A290-6D28C1B3EDF2}" srcOrd="1" destOrd="0" presId="urn:microsoft.com/office/officeart/2018/2/layout/IconVerticalSolidList"/>
    <dgm:cxn modelId="{349689AD-CDE3-4FB9-AFB4-0DCCB109A4B2}" type="presParOf" srcId="{FCE925AA-5329-46CB-93D2-5C01F58583CE}" destId="{FCFDB9D5-350E-4BFF-92DC-C71BD2A82972}" srcOrd="2" destOrd="0" presId="urn:microsoft.com/office/officeart/2018/2/layout/IconVerticalSolidList"/>
    <dgm:cxn modelId="{7CBAFDAF-2BE7-4CB2-A164-F487FC642633}" type="presParOf" srcId="{FCE925AA-5329-46CB-93D2-5C01F58583CE}" destId="{4CBA5ED1-114D-4BE5-A41A-79565ED13248}" srcOrd="3" destOrd="0" presId="urn:microsoft.com/office/officeart/2018/2/layout/IconVerticalSolidList"/>
    <dgm:cxn modelId="{D12283E6-19A0-45B3-8967-F64B9FE7DC2D}" type="presParOf" srcId="{333BA55A-4FB9-4CDB-BE45-5B2839A9588A}" destId="{321A91E4-7EA2-4DC4-BAB1-AA394CB05F71}" srcOrd="3" destOrd="0" presId="urn:microsoft.com/office/officeart/2018/2/layout/IconVerticalSolidList"/>
    <dgm:cxn modelId="{9700BF1A-D71B-4BD8-8926-BA981972F1C9}" type="presParOf" srcId="{333BA55A-4FB9-4CDB-BE45-5B2839A9588A}" destId="{F8B60166-DAD7-43EB-A140-0C239D20F607}" srcOrd="4" destOrd="0" presId="urn:microsoft.com/office/officeart/2018/2/layout/IconVerticalSolidList"/>
    <dgm:cxn modelId="{3CF8F750-F1AA-462D-A9CC-E1F8C399D25E}" type="presParOf" srcId="{F8B60166-DAD7-43EB-A140-0C239D20F607}" destId="{752F83EC-7F2D-41AA-973E-014FDB46F0D7}" srcOrd="0" destOrd="0" presId="urn:microsoft.com/office/officeart/2018/2/layout/IconVerticalSolidList"/>
    <dgm:cxn modelId="{8A4BE552-8543-4EED-B1C0-C8F1048A96F9}" type="presParOf" srcId="{F8B60166-DAD7-43EB-A140-0C239D20F607}" destId="{364BF251-23E8-4976-BDA1-862737AF35BC}" srcOrd="1" destOrd="0" presId="urn:microsoft.com/office/officeart/2018/2/layout/IconVerticalSolidList"/>
    <dgm:cxn modelId="{8DD0108B-32DE-4411-BE1F-7A8E752BCD37}" type="presParOf" srcId="{F8B60166-DAD7-43EB-A140-0C239D20F607}" destId="{DE144953-173A-42D5-AAA7-59C3FDE13693}" srcOrd="2" destOrd="0" presId="urn:microsoft.com/office/officeart/2018/2/layout/IconVerticalSolidList"/>
    <dgm:cxn modelId="{BE3F8C23-CBE9-46C5-94C6-673333475EF7}" type="presParOf" srcId="{F8B60166-DAD7-43EB-A140-0C239D20F607}" destId="{34A44A9A-99AA-49EC-92E7-07AA5F4F4AA9}" srcOrd="3" destOrd="0" presId="urn:microsoft.com/office/officeart/2018/2/layout/IconVerticalSolidList"/>
    <dgm:cxn modelId="{D8FD6C23-05F9-44B7-AB79-2044816E40A0}" type="presParOf" srcId="{333BA55A-4FB9-4CDB-BE45-5B2839A9588A}" destId="{412FC927-4DAC-4438-B65B-8E15C1567AF3}" srcOrd="5" destOrd="0" presId="urn:microsoft.com/office/officeart/2018/2/layout/IconVerticalSolidList"/>
    <dgm:cxn modelId="{3B82A55C-6A4E-402C-B8BC-2902828BE4BF}" type="presParOf" srcId="{333BA55A-4FB9-4CDB-BE45-5B2839A9588A}" destId="{4F9945F9-17E3-4536-A1DB-0E466FAFA8EE}" srcOrd="6" destOrd="0" presId="urn:microsoft.com/office/officeart/2018/2/layout/IconVerticalSolidList"/>
    <dgm:cxn modelId="{095536C4-4D92-4AC1-A677-A8442FA2BDC4}" type="presParOf" srcId="{4F9945F9-17E3-4536-A1DB-0E466FAFA8EE}" destId="{F6C6A275-408F-4789-A842-06CB382F7F78}" srcOrd="0" destOrd="0" presId="urn:microsoft.com/office/officeart/2018/2/layout/IconVerticalSolidList"/>
    <dgm:cxn modelId="{430CBB32-2532-47DB-ABC4-6D488A8DF954}" type="presParOf" srcId="{4F9945F9-17E3-4536-A1DB-0E466FAFA8EE}" destId="{B23A7A36-139D-426E-A8AA-CBF83F088A7D}" srcOrd="1" destOrd="0" presId="urn:microsoft.com/office/officeart/2018/2/layout/IconVerticalSolidList"/>
    <dgm:cxn modelId="{F0E8CECD-BA60-42CE-8399-26C371D30746}" type="presParOf" srcId="{4F9945F9-17E3-4536-A1DB-0E466FAFA8EE}" destId="{7EF466C0-9839-4756-9DE2-3501AC5ED8D2}" srcOrd="2" destOrd="0" presId="urn:microsoft.com/office/officeart/2018/2/layout/IconVerticalSolidList"/>
    <dgm:cxn modelId="{CE249D2C-174B-44F0-9774-27F696C3D0E0}" type="presParOf" srcId="{4F9945F9-17E3-4536-A1DB-0E466FAFA8EE}" destId="{A02E481A-D133-4798-BF9B-B054E825A08E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7720856-93F0-4CC7-B7FD-2466914A11D4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accent5_2" csCatId="accent5" phldr="1"/>
      <dgm:spPr/>
    </dgm:pt>
    <dgm:pt modelId="{BFF9359E-E9B1-4B73-BACC-2C7988765B16}">
      <dgm:prSet phldrT="[Text]" custT="1"/>
      <dgm:spPr/>
      <dgm:t>
        <a:bodyPr/>
        <a:lstStyle/>
        <a:p>
          <a:pPr>
            <a:lnSpc>
              <a:spcPct val="100000"/>
            </a:lnSpc>
          </a:pPr>
          <a:r>
            <a:rPr lang="en-US" sz="2200" dirty="0"/>
            <a:t>Key</a:t>
          </a:r>
        </a:p>
      </dgm:t>
    </dgm:pt>
    <dgm:pt modelId="{1CEF1965-C516-4C44-BAE3-2FA3F5116930}" type="sibTrans" cxnId="{516EC545-1971-48B3-978C-4756FCDCCFD9}">
      <dgm:prSet/>
      <dgm:spPr/>
      <dgm:t>
        <a:bodyPr/>
        <a:lstStyle/>
        <a:p>
          <a:endParaRPr lang="en-US"/>
        </a:p>
      </dgm:t>
    </dgm:pt>
    <dgm:pt modelId="{6E0A40FA-1B79-4089-8B9A-3BA22865FE4E}" type="parTrans" cxnId="{516EC545-1971-48B3-978C-4756FCDCCFD9}">
      <dgm:prSet/>
      <dgm:spPr/>
      <dgm:t>
        <a:bodyPr/>
        <a:lstStyle/>
        <a:p>
          <a:endParaRPr lang="en-US" sz="1400"/>
        </a:p>
      </dgm:t>
    </dgm:pt>
    <dgm:pt modelId="{13D62B9C-C884-495C-9B08-D54C9D93E85B}">
      <dgm:prSet phldrT="[Text]" custT="1"/>
      <dgm:spPr/>
      <dgm:t>
        <a:bodyPr/>
        <a:lstStyle/>
        <a:p>
          <a:pPr>
            <a:lnSpc>
              <a:spcPct val="100000"/>
            </a:lnSpc>
          </a:pPr>
          <a:r>
            <a:rPr lang="en-US" sz="2200" dirty="0"/>
            <a:t>Duration</a:t>
          </a:r>
        </a:p>
      </dgm:t>
    </dgm:pt>
    <dgm:pt modelId="{81AB369A-986B-4919-A385-343D0166763C}" type="parTrans" cxnId="{591F18B7-E6BE-484B-8FEC-FECD8B4EA202}">
      <dgm:prSet/>
      <dgm:spPr/>
      <dgm:t>
        <a:bodyPr/>
        <a:lstStyle/>
        <a:p>
          <a:endParaRPr lang="en-FI"/>
        </a:p>
      </dgm:t>
    </dgm:pt>
    <dgm:pt modelId="{C0AB6281-2B47-4F0E-B740-E98A2DF03125}" type="sibTrans" cxnId="{591F18B7-E6BE-484B-8FEC-FECD8B4EA202}">
      <dgm:prSet/>
      <dgm:spPr/>
      <dgm:t>
        <a:bodyPr/>
        <a:lstStyle/>
        <a:p>
          <a:endParaRPr lang="en-FI"/>
        </a:p>
      </dgm:t>
    </dgm:pt>
    <dgm:pt modelId="{69838EB0-11E3-4172-AE21-24091194B8A2}">
      <dgm:prSet phldrT="[Text]" custT="1"/>
      <dgm:spPr/>
      <dgm:t>
        <a:bodyPr/>
        <a:lstStyle/>
        <a:p>
          <a:pPr>
            <a:lnSpc>
              <a:spcPct val="100000"/>
            </a:lnSpc>
          </a:pPr>
          <a:r>
            <a:rPr lang="en-US" sz="2200" dirty="0"/>
            <a:t>Mode</a:t>
          </a:r>
        </a:p>
      </dgm:t>
    </dgm:pt>
    <dgm:pt modelId="{5C72C0E4-461D-4755-B4BF-D8C4D009AF17}" type="parTrans" cxnId="{8B395717-1853-4065-84C4-F8FB23C6CB02}">
      <dgm:prSet/>
      <dgm:spPr/>
      <dgm:t>
        <a:bodyPr/>
        <a:lstStyle/>
        <a:p>
          <a:endParaRPr lang="en-FI"/>
        </a:p>
      </dgm:t>
    </dgm:pt>
    <dgm:pt modelId="{1C9D4C9A-ECE1-45FA-BA09-077C0CC33E2A}" type="sibTrans" cxnId="{8B395717-1853-4065-84C4-F8FB23C6CB02}">
      <dgm:prSet/>
      <dgm:spPr/>
      <dgm:t>
        <a:bodyPr/>
        <a:lstStyle/>
        <a:p>
          <a:endParaRPr lang="en-FI"/>
        </a:p>
      </dgm:t>
    </dgm:pt>
    <dgm:pt modelId="{333BA55A-4FB9-4CDB-BE45-5B2839A9588A}" type="pres">
      <dgm:prSet presAssocID="{C7720856-93F0-4CC7-B7FD-2466914A11D4}" presName="root" presStyleCnt="0">
        <dgm:presLayoutVars>
          <dgm:dir/>
          <dgm:resizeHandles val="exact"/>
        </dgm:presLayoutVars>
      </dgm:prSet>
      <dgm:spPr/>
    </dgm:pt>
    <dgm:pt modelId="{F8B60166-DAD7-43EB-A140-0C239D20F607}" type="pres">
      <dgm:prSet presAssocID="{BFF9359E-E9B1-4B73-BACC-2C7988765B16}" presName="compNode" presStyleCnt="0"/>
      <dgm:spPr/>
    </dgm:pt>
    <dgm:pt modelId="{752F83EC-7F2D-41AA-973E-014FDB46F0D7}" type="pres">
      <dgm:prSet presAssocID="{BFF9359E-E9B1-4B73-BACC-2C7988765B16}" presName="bgRect" presStyleLbl="bgShp" presStyleIdx="0" presStyleCnt="3" custScaleX="100000" custLinFactNeighborX="35801" custLinFactNeighborY="3141"/>
      <dgm:spPr/>
    </dgm:pt>
    <dgm:pt modelId="{364BF251-23E8-4976-BDA1-862737AF35BC}" type="pres">
      <dgm:prSet presAssocID="{BFF9359E-E9B1-4B73-BACC-2C7988765B16}" presName="iconRect" presStyleLbl="node1" presStyleIdx="0" presStyleCnt="3" custScaleX="100000" custScaleY="124119"/>
      <dgm:spPr>
        <a:blipFill>
          <a:blip xmlns:r="http://schemas.openxmlformats.org/officeDocument/2006/relationships" r:embed="rId1"/>
          <a:srcRect/>
          <a:stretch>
            <a:fillRect l="-11000" r="-11000"/>
          </a:stretch>
        </a:blipFill>
        <a:ln>
          <a:noFill/>
        </a:ln>
      </dgm:spPr>
    </dgm:pt>
    <dgm:pt modelId="{DE144953-173A-42D5-AAA7-59C3FDE13693}" type="pres">
      <dgm:prSet presAssocID="{BFF9359E-E9B1-4B73-BACC-2C7988765B16}" presName="spaceRect" presStyleCnt="0"/>
      <dgm:spPr/>
    </dgm:pt>
    <dgm:pt modelId="{34A44A9A-99AA-49EC-92E7-07AA5F4F4AA9}" type="pres">
      <dgm:prSet presAssocID="{BFF9359E-E9B1-4B73-BACC-2C7988765B16}" presName="parTx" presStyleLbl="revTx" presStyleIdx="0" presStyleCnt="3">
        <dgm:presLayoutVars>
          <dgm:chMax val="0"/>
          <dgm:chPref val="0"/>
        </dgm:presLayoutVars>
      </dgm:prSet>
      <dgm:spPr/>
    </dgm:pt>
    <dgm:pt modelId="{412FC927-4DAC-4438-B65B-8E15C1567AF3}" type="pres">
      <dgm:prSet presAssocID="{1CEF1965-C516-4C44-BAE3-2FA3F5116930}" presName="sibTrans" presStyleCnt="0"/>
      <dgm:spPr/>
    </dgm:pt>
    <dgm:pt modelId="{4F9945F9-17E3-4536-A1DB-0E466FAFA8EE}" type="pres">
      <dgm:prSet presAssocID="{13D62B9C-C884-495C-9B08-D54C9D93E85B}" presName="compNode" presStyleCnt="0"/>
      <dgm:spPr/>
    </dgm:pt>
    <dgm:pt modelId="{F6C6A275-408F-4789-A842-06CB382F7F78}" type="pres">
      <dgm:prSet presAssocID="{13D62B9C-C884-495C-9B08-D54C9D93E85B}" presName="bgRect" presStyleLbl="bgShp" presStyleIdx="1" presStyleCnt="3" custScaleX="100000" custLinFactNeighborX="1509" custLinFactNeighborY="5854"/>
      <dgm:spPr/>
    </dgm:pt>
    <dgm:pt modelId="{B23A7A36-139D-426E-A8AA-CBF83F088A7D}" type="pres">
      <dgm:prSet presAssocID="{13D62B9C-C884-495C-9B08-D54C9D93E85B}" presName="iconRect" presStyleLbl="node1" presStyleIdx="1" presStyleCnt="3" custScaleX="103432" custScaleY="97258"/>
      <dgm:spPr>
        <a:blipFill>
          <a:blip xmlns:r="http://schemas.openxmlformats.org/officeDocument/2006/relationships" r:embed="rId2"/>
          <a:srcRect/>
          <a:stretch>
            <a:fillRect t="-4000" b="-4000"/>
          </a:stretch>
        </a:blipFill>
      </dgm:spPr>
    </dgm:pt>
    <dgm:pt modelId="{7EF466C0-9839-4756-9DE2-3501AC5ED8D2}" type="pres">
      <dgm:prSet presAssocID="{13D62B9C-C884-495C-9B08-D54C9D93E85B}" presName="spaceRect" presStyleCnt="0"/>
      <dgm:spPr/>
    </dgm:pt>
    <dgm:pt modelId="{A02E481A-D133-4798-BF9B-B054E825A08E}" type="pres">
      <dgm:prSet presAssocID="{13D62B9C-C884-495C-9B08-D54C9D93E85B}" presName="parTx" presStyleLbl="revTx" presStyleIdx="1" presStyleCnt="3" custScaleX="95767">
        <dgm:presLayoutVars>
          <dgm:chMax val="0"/>
          <dgm:chPref val="0"/>
        </dgm:presLayoutVars>
      </dgm:prSet>
      <dgm:spPr/>
    </dgm:pt>
    <dgm:pt modelId="{642376EA-39A3-4125-80A7-C53BD392CFD3}" type="pres">
      <dgm:prSet presAssocID="{C0AB6281-2B47-4F0E-B740-E98A2DF03125}" presName="sibTrans" presStyleCnt="0"/>
      <dgm:spPr/>
    </dgm:pt>
    <dgm:pt modelId="{81172A82-597A-44D0-8305-1FC1C2B381F7}" type="pres">
      <dgm:prSet presAssocID="{69838EB0-11E3-4172-AE21-24091194B8A2}" presName="compNode" presStyleCnt="0"/>
      <dgm:spPr/>
    </dgm:pt>
    <dgm:pt modelId="{E720A875-E0D9-4154-9208-E9BF96E66C6D}" type="pres">
      <dgm:prSet presAssocID="{69838EB0-11E3-4172-AE21-24091194B8A2}" presName="bgRect" presStyleLbl="bgShp" presStyleIdx="2" presStyleCnt="3"/>
      <dgm:spPr/>
    </dgm:pt>
    <dgm:pt modelId="{AF6BA131-E5D3-4BB8-8192-67BEE3384449}" type="pres">
      <dgm:prSet presAssocID="{69838EB0-11E3-4172-AE21-24091194B8A2}" presName="iconRect" presStyleLbl="node1" presStyleIdx="2" presStyleCnt="3"/>
      <dgm:spPr>
        <a:blipFill>
          <a:blip xmlns:r="http://schemas.openxmlformats.org/officeDocument/2006/relationships" r:embed="rId3"/>
          <a:srcRect/>
          <a:stretch>
            <a:fillRect l="-13000" r="-13000"/>
          </a:stretch>
        </a:blipFill>
      </dgm:spPr>
    </dgm:pt>
    <dgm:pt modelId="{94918FA5-D1DF-4BB7-A951-CE64B016D1D9}" type="pres">
      <dgm:prSet presAssocID="{69838EB0-11E3-4172-AE21-24091194B8A2}" presName="spaceRect" presStyleCnt="0"/>
      <dgm:spPr/>
    </dgm:pt>
    <dgm:pt modelId="{5A616C88-84F9-48FE-8B3F-8891A6E5849F}" type="pres">
      <dgm:prSet presAssocID="{69838EB0-11E3-4172-AE21-24091194B8A2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8B395717-1853-4065-84C4-F8FB23C6CB02}" srcId="{C7720856-93F0-4CC7-B7FD-2466914A11D4}" destId="{69838EB0-11E3-4172-AE21-24091194B8A2}" srcOrd="2" destOrd="0" parTransId="{5C72C0E4-461D-4755-B4BF-D8C4D009AF17}" sibTransId="{1C9D4C9A-ECE1-45FA-BA09-077C0CC33E2A}"/>
    <dgm:cxn modelId="{4C13BA31-1C1D-4AB6-A184-5A43CF867DD0}" type="presOf" srcId="{BFF9359E-E9B1-4B73-BACC-2C7988765B16}" destId="{34A44A9A-99AA-49EC-92E7-07AA5F4F4AA9}" srcOrd="0" destOrd="0" presId="urn:microsoft.com/office/officeart/2018/2/layout/IconVerticalSolidList"/>
    <dgm:cxn modelId="{70487936-51B2-4071-BC7F-2D8B9A92E8C3}" type="presOf" srcId="{13D62B9C-C884-495C-9B08-D54C9D93E85B}" destId="{A02E481A-D133-4798-BF9B-B054E825A08E}" srcOrd="0" destOrd="0" presId="urn:microsoft.com/office/officeart/2018/2/layout/IconVerticalSolidList"/>
    <dgm:cxn modelId="{516EC545-1971-48B3-978C-4756FCDCCFD9}" srcId="{C7720856-93F0-4CC7-B7FD-2466914A11D4}" destId="{BFF9359E-E9B1-4B73-BACC-2C7988765B16}" srcOrd="0" destOrd="0" parTransId="{6E0A40FA-1B79-4089-8B9A-3BA22865FE4E}" sibTransId="{1CEF1965-C516-4C44-BAE3-2FA3F5116930}"/>
    <dgm:cxn modelId="{591F18B7-E6BE-484B-8FEC-FECD8B4EA202}" srcId="{C7720856-93F0-4CC7-B7FD-2466914A11D4}" destId="{13D62B9C-C884-495C-9B08-D54C9D93E85B}" srcOrd="1" destOrd="0" parTransId="{81AB369A-986B-4919-A385-343D0166763C}" sibTransId="{C0AB6281-2B47-4F0E-B740-E98A2DF03125}"/>
    <dgm:cxn modelId="{5D25EDCD-23D4-4BDB-8CF3-68BB138857BA}" type="presOf" srcId="{C7720856-93F0-4CC7-B7FD-2466914A11D4}" destId="{333BA55A-4FB9-4CDB-BE45-5B2839A9588A}" srcOrd="0" destOrd="0" presId="urn:microsoft.com/office/officeart/2018/2/layout/IconVerticalSolidList"/>
    <dgm:cxn modelId="{B632FCEF-F055-41AD-84F7-B261A7368DE8}" type="presOf" srcId="{69838EB0-11E3-4172-AE21-24091194B8A2}" destId="{5A616C88-84F9-48FE-8B3F-8891A6E5849F}" srcOrd="0" destOrd="0" presId="urn:microsoft.com/office/officeart/2018/2/layout/IconVerticalSolidList"/>
    <dgm:cxn modelId="{9700BF1A-D71B-4BD8-8926-BA981972F1C9}" type="presParOf" srcId="{333BA55A-4FB9-4CDB-BE45-5B2839A9588A}" destId="{F8B60166-DAD7-43EB-A140-0C239D20F607}" srcOrd="0" destOrd="0" presId="urn:microsoft.com/office/officeart/2018/2/layout/IconVerticalSolidList"/>
    <dgm:cxn modelId="{3CF8F750-F1AA-462D-A9CC-E1F8C399D25E}" type="presParOf" srcId="{F8B60166-DAD7-43EB-A140-0C239D20F607}" destId="{752F83EC-7F2D-41AA-973E-014FDB46F0D7}" srcOrd="0" destOrd="0" presId="urn:microsoft.com/office/officeart/2018/2/layout/IconVerticalSolidList"/>
    <dgm:cxn modelId="{8A4BE552-8543-4EED-B1C0-C8F1048A96F9}" type="presParOf" srcId="{F8B60166-DAD7-43EB-A140-0C239D20F607}" destId="{364BF251-23E8-4976-BDA1-862737AF35BC}" srcOrd="1" destOrd="0" presId="urn:microsoft.com/office/officeart/2018/2/layout/IconVerticalSolidList"/>
    <dgm:cxn modelId="{8DD0108B-32DE-4411-BE1F-7A8E752BCD37}" type="presParOf" srcId="{F8B60166-DAD7-43EB-A140-0C239D20F607}" destId="{DE144953-173A-42D5-AAA7-59C3FDE13693}" srcOrd="2" destOrd="0" presId="urn:microsoft.com/office/officeart/2018/2/layout/IconVerticalSolidList"/>
    <dgm:cxn modelId="{BE3F8C23-CBE9-46C5-94C6-673333475EF7}" type="presParOf" srcId="{F8B60166-DAD7-43EB-A140-0C239D20F607}" destId="{34A44A9A-99AA-49EC-92E7-07AA5F4F4AA9}" srcOrd="3" destOrd="0" presId="urn:microsoft.com/office/officeart/2018/2/layout/IconVerticalSolidList"/>
    <dgm:cxn modelId="{D8FD6C23-05F9-44B7-AB79-2044816E40A0}" type="presParOf" srcId="{333BA55A-4FB9-4CDB-BE45-5B2839A9588A}" destId="{412FC927-4DAC-4438-B65B-8E15C1567AF3}" srcOrd="1" destOrd="0" presId="urn:microsoft.com/office/officeart/2018/2/layout/IconVerticalSolidList"/>
    <dgm:cxn modelId="{3B82A55C-6A4E-402C-B8BC-2902828BE4BF}" type="presParOf" srcId="{333BA55A-4FB9-4CDB-BE45-5B2839A9588A}" destId="{4F9945F9-17E3-4536-A1DB-0E466FAFA8EE}" srcOrd="2" destOrd="0" presId="urn:microsoft.com/office/officeart/2018/2/layout/IconVerticalSolidList"/>
    <dgm:cxn modelId="{095536C4-4D92-4AC1-A677-A8442FA2BDC4}" type="presParOf" srcId="{4F9945F9-17E3-4536-A1DB-0E466FAFA8EE}" destId="{F6C6A275-408F-4789-A842-06CB382F7F78}" srcOrd="0" destOrd="0" presId="urn:microsoft.com/office/officeart/2018/2/layout/IconVerticalSolidList"/>
    <dgm:cxn modelId="{430CBB32-2532-47DB-ABC4-6D488A8DF954}" type="presParOf" srcId="{4F9945F9-17E3-4536-A1DB-0E466FAFA8EE}" destId="{B23A7A36-139D-426E-A8AA-CBF83F088A7D}" srcOrd="1" destOrd="0" presId="urn:microsoft.com/office/officeart/2018/2/layout/IconVerticalSolidList"/>
    <dgm:cxn modelId="{F0E8CECD-BA60-42CE-8399-26C371D30746}" type="presParOf" srcId="{4F9945F9-17E3-4536-A1DB-0E466FAFA8EE}" destId="{7EF466C0-9839-4756-9DE2-3501AC5ED8D2}" srcOrd="2" destOrd="0" presId="urn:microsoft.com/office/officeart/2018/2/layout/IconVerticalSolidList"/>
    <dgm:cxn modelId="{CE249D2C-174B-44F0-9774-27F696C3D0E0}" type="presParOf" srcId="{4F9945F9-17E3-4536-A1DB-0E466FAFA8EE}" destId="{A02E481A-D133-4798-BF9B-B054E825A08E}" srcOrd="3" destOrd="0" presId="urn:microsoft.com/office/officeart/2018/2/layout/IconVerticalSolidList"/>
    <dgm:cxn modelId="{35753BB6-DD5E-4E0A-8767-F2CE873FF290}" type="presParOf" srcId="{333BA55A-4FB9-4CDB-BE45-5B2839A9588A}" destId="{642376EA-39A3-4125-80A7-C53BD392CFD3}" srcOrd="3" destOrd="0" presId="urn:microsoft.com/office/officeart/2018/2/layout/IconVerticalSolidList"/>
    <dgm:cxn modelId="{5271B0A2-6485-4E5D-BD00-2B566199FB40}" type="presParOf" srcId="{333BA55A-4FB9-4CDB-BE45-5B2839A9588A}" destId="{81172A82-597A-44D0-8305-1FC1C2B381F7}" srcOrd="4" destOrd="0" presId="urn:microsoft.com/office/officeart/2018/2/layout/IconVerticalSolidList"/>
    <dgm:cxn modelId="{A570F898-A3F4-4897-A2F6-31D399480A81}" type="presParOf" srcId="{81172A82-597A-44D0-8305-1FC1C2B381F7}" destId="{E720A875-E0D9-4154-9208-E9BF96E66C6D}" srcOrd="0" destOrd="0" presId="urn:microsoft.com/office/officeart/2018/2/layout/IconVerticalSolidList"/>
    <dgm:cxn modelId="{0A0005F9-C9C0-4C5D-8A78-D8C0A2A4F935}" type="presParOf" srcId="{81172A82-597A-44D0-8305-1FC1C2B381F7}" destId="{AF6BA131-E5D3-4BB8-8192-67BEE3384449}" srcOrd="1" destOrd="0" presId="urn:microsoft.com/office/officeart/2018/2/layout/IconVerticalSolidList"/>
    <dgm:cxn modelId="{97EA467E-63A5-43CF-8CA0-D17098456AE9}" type="presParOf" srcId="{81172A82-597A-44D0-8305-1FC1C2B381F7}" destId="{94918FA5-D1DF-4BB7-A951-CE64B016D1D9}" srcOrd="2" destOrd="0" presId="urn:microsoft.com/office/officeart/2018/2/layout/IconVerticalSolidList"/>
    <dgm:cxn modelId="{638A1248-1B1C-4B84-9790-8B9024345F49}" type="presParOf" srcId="{81172A82-597A-44D0-8305-1FC1C2B381F7}" destId="{5A616C88-84F9-48FE-8B3F-8891A6E5849F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1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7720856-93F0-4CC7-B7FD-2466914A11D4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accent5_2" csCatId="accent5" phldr="1"/>
      <dgm:spPr/>
    </dgm:pt>
    <dgm:pt modelId="{BFF9359E-E9B1-4B73-BACC-2C7988765B16}">
      <dgm:prSet phldrT="[Text]" custT="1"/>
      <dgm:spPr/>
      <dgm:t>
        <a:bodyPr/>
        <a:lstStyle/>
        <a:p>
          <a:pPr>
            <a:lnSpc>
              <a:spcPct val="100000"/>
            </a:lnSpc>
          </a:pPr>
          <a:r>
            <a:rPr lang="en-US" sz="2200" dirty="0"/>
            <a:t>Liveness</a:t>
          </a:r>
        </a:p>
      </dgm:t>
    </dgm:pt>
    <dgm:pt modelId="{1CEF1965-C516-4C44-BAE3-2FA3F5116930}" type="sibTrans" cxnId="{516EC545-1971-48B3-978C-4756FCDCCFD9}">
      <dgm:prSet/>
      <dgm:spPr/>
      <dgm:t>
        <a:bodyPr/>
        <a:lstStyle/>
        <a:p>
          <a:endParaRPr lang="en-US"/>
        </a:p>
      </dgm:t>
    </dgm:pt>
    <dgm:pt modelId="{6E0A40FA-1B79-4089-8B9A-3BA22865FE4E}" type="parTrans" cxnId="{516EC545-1971-48B3-978C-4756FCDCCFD9}">
      <dgm:prSet/>
      <dgm:spPr/>
      <dgm:t>
        <a:bodyPr/>
        <a:lstStyle/>
        <a:p>
          <a:endParaRPr lang="en-US" sz="1400"/>
        </a:p>
      </dgm:t>
    </dgm:pt>
    <dgm:pt modelId="{13D62B9C-C884-495C-9B08-D54C9D93E85B}">
      <dgm:prSet phldrT="[Text]" custT="1"/>
      <dgm:spPr/>
      <dgm:t>
        <a:bodyPr/>
        <a:lstStyle/>
        <a:p>
          <a:pPr>
            <a:lnSpc>
              <a:spcPct val="100000"/>
            </a:lnSpc>
          </a:pPr>
          <a:r>
            <a:rPr lang="en-US" sz="2200" dirty="0" err="1"/>
            <a:t>Acousticness</a:t>
          </a:r>
          <a:endParaRPr lang="en-US" sz="2200" dirty="0"/>
        </a:p>
      </dgm:t>
    </dgm:pt>
    <dgm:pt modelId="{81AB369A-986B-4919-A385-343D0166763C}" type="parTrans" cxnId="{591F18B7-E6BE-484B-8FEC-FECD8B4EA202}">
      <dgm:prSet/>
      <dgm:spPr/>
      <dgm:t>
        <a:bodyPr/>
        <a:lstStyle/>
        <a:p>
          <a:endParaRPr lang="en-FI"/>
        </a:p>
      </dgm:t>
    </dgm:pt>
    <dgm:pt modelId="{C0AB6281-2B47-4F0E-B740-E98A2DF03125}" type="sibTrans" cxnId="{591F18B7-E6BE-484B-8FEC-FECD8B4EA202}">
      <dgm:prSet/>
      <dgm:spPr/>
      <dgm:t>
        <a:bodyPr/>
        <a:lstStyle/>
        <a:p>
          <a:endParaRPr lang="en-FI"/>
        </a:p>
      </dgm:t>
    </dgm:pt>
    <dgm:pt modelId="{333BA55A-4FB9-4CDB-BE45-5B2839A9588A}" type="pres">
      <dgm:prSet presAssocID="{C7720856-93F0-4CC7-B7FD-2466914A11D4}" presName="root" presStyleCnt="0">
        <dgm:presLayoutVars>
          <dgm:dir/>
          <dgm:resizeHandles val="exact"/>
        </dgm:presLayoutVars>
      </dgm:prSet>
      <dgm:spPr/>
    </dgm:pt>
    <dgm:pt modelId="{F8B60166-DAD7-43EB-A140-0C239D20F607}" type="pres">
      <dgm:prSet presAssocID="{BFF9359E-E9B1-4B73-BACC-2C7988765B16}" presName="compNode" presStyleCnt="0"/>
      <dgm:spPr/>
    </dgm:pt>
    <dgm:pt modelId="{752F83EC-7F2D-41AA-973E-014FDB46F0D7}" type="pres">
      <dgm:prSet presAssocID="{BFF9359E-E9B1-4B73-BACC-2C7988765B16}" presName="bgRect" presStyleLbl="bgShp" presStyleIdx="0" presStyleCnt="2" custScaleX="100000" custLinFactNeighborX="1863" custLinFactNeighborY="13102"/>
      <dgm:spPr/>
    </dgm:pt>
    <dgm:pt modelId="{364BF251-23E8-4976-BDA1-862737AF35BC}" type="pres">
      <dgm:prSet presAssocID="{BFF9359E-E9B1-4B73-BACC-2C7988765B16}" presName="iconRect" presStyleLbl="node1" presStyleIdx="0" presStyleCnt="2" custScaleX="91154" custScaleY="107727" custLinFactNeighborX="-3172" custLinFactNeighborY="2456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7000" r="-37000"/>
          </a:stretch>
        </a:blipFill>
        <a:ln>
          <a:noFill/>
        </a:ln>
      </dgm:spPr>
    </dgm:pt>
    <dgm:pt modelId="{DE144953-173A-42D5-AAA7-59C3FDE13693}" type="pres">
      <dgm:prSet presAssocID="{BFF9359E-E9B1-4B73-BACC-2C7988765B16}" presName="spaceRect" presStyleCnt="0"/>
      <dgm:spPr/>
    </dgm:pt>
    <dgm:pt modelId="{34A44A9A-99AA-49EC-92E7-07AA5F4F4AA9}" type="pres">
      <dgm:prSet presAssocID="{BFF9359E-E9B1-4B73-BACC-2C7988765B16}" presName="parTx" presStyleLbl="revTx" presStyleIdx="0" presStyleCnt="2">
        <dgm:presLayoutVars>
          <dgm:chMax val="0"/>
          <dgm:chPref val="0"/>
        </dgm:presLayoutVars>
      </dgm:prSet>
      <dgm:spPr/>
    </dgm:pt>
    <dgm:pt modelId="{412FC927-4DAC-4438-B65B-8E15C1567AF3}" type="pres">
      <dgm:prSet presAssocID="{1CEF1965-C516-4C44-BAE3-2FA3F5116930}" presName="sibTrans" presStyleCnt="0"/>
      <dgm:spPr/>
    </dgm:pt>
    <dgm:pt modelId="{4F9945F9-17E3-4536-A1DB-0E466FAFA8EE}" type="pres">
      <dgm:prSet presAssocID="{13D62B9C-C884-495C-9B08-D54C9D93E85B}" presName="compNode" presStyleCnt="0"/>
      <dgm:spPr/>
    </dgm:pt>
    <dgm:pt modelId="{F6C6A275-408F-4789-A842-06CB382F7F78}" type="pres">
      <dgm:prSet presAssocID="{13D62B9C-C884-495C-9B08-D54C9D93E85B}" presName="bgRect" presStyleLbl="bgShp" presStyleIdx="1" presStyleCnt="2" custScaleX="100000" custLinFactNeighborX="-214" custLinFactNeighborY="6581"/>
      <dgm:spPr/>
    </dgm:pt>
    <dgm:pt modelId="{B23A7A36-139D-426E-A8AA-CBF83F088A7D}" type="pres">
      <dgm:prSet presAssocID="{13D62B9C-C884-495C-9B08-D54C9D93E85B}" presName="iconRect" presStyleLbl="node1" presStyleIdx="1" presStyleCnt="2" custScaleX="103432" custScaleY="97258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" b="-1000"/>
          </a:stretch>
        </a:blipFill>
      </dgm:spPr>
    </dgm:pt>
    <dgm:pt modelId="{7EF466C0-9839-4756-9DE2-3501AC5ED8D2}" type="pres">
      <dgm:prSet presAssocID="{13D62B9C-C884-495C-9B08-D54C9D93E85B}" presName="spaceRect" presStyleCnt="0"/>
      <dgm:spPr/>
    </dgm:pt>
    <dgm:pt modelId="{A02E481A-D133-4798-BF9B-B054E825A08E}" type="pres">
      <dgm:prSet presAssocID="{13D62B9C-C884-495C-9B08-D54C9D93E85B}" presName="parTx" presStyleLbl="revTx" presStyleIdx="1" presStyleCnt="2" custScaleX="95767">
        <dgm:presLayoutVars>
          <dgm:chMax val="0"/>
          <dgm:chPref val="0"/>
        </dgm:presLayoutVars>
      </dgm:prSet>
      <dgm:spPr/>
    </dgm:pt>
  </dgm:ptLst>
  <dgm:cxnLst>
    <dgm:cxn modelId="{4C13BA31-1C1D-4AB6-A184-5A43CF867DD0}" type="presOf" srcId="{BFF9359E-E9B1-4B73-BACC-2C7988765B16}" destId="{34A44A9A-99AA-49EC-92E7-07AA5F4F4AA9}" srcOrd="0" destOrd="0" presId="urn:microsoft.com/office/officeart/2018/2/layout/IconVerticalSolidList"/>
    <dgm:cxn modelId="{70487936-51B2-4071-BC7F-2D8B9A92E8C3}" type="presOf" srcId="{13D62B9C-C884-495C-9B08-D54C9D93E85B}" destId="{A02E481A-D133-4798-BF9B-B054E825A08E}" srcOrd="0" destOrd="0" presId="urn:microsoft.com/office/officeart/2018/2/layout/IconVerticalSolidList"/>
    <dgm:cxn modelId="{516EC545-1971-48B3-978C-4756FCDCCFD9}" srcId="{C7720856-93F0-4CC7-B7FD-2466914A11D4}" destId="{BFF9359E-E9B1-4B73-BACC-2C7988765B16}" srcOrd="0" destOrd="0" parTransId="{6E0A40FA-1B79-4089-8B9A-3BA22865FE4E}" sibTransId="{1CEF1965-C516-4C44-BAE3-2FA3F5116930}"/>
    <dgm:cxn modelId="{591F18B7-E6BE-484B-8FEC-FECD8B4EA202}" srcId="{C7720856-93F0-4CC7-B7FD-2466914A11D4}" destId="{13D62B9C-C884-495C-9B08-D54C9D93E85B}" srcOrd="1" destOrd="0" parTransId="{81AB369A-986B-4919-A385-343D0166763C}" sibTransId="{C0AB6281-2B47-4F0E-B740-E98A2DF03125}"/>
    <dgm:cxn modelId="{5D25EDCD-23D4-4BDB-8CF3-68BB138857BA}" type="presOf" srcId="{C7720856-93F0-4CC7-B7FD-2466914A11D4}" destId="{333BA55A-4FB9-4CDB-BE45-5B2839A9588A}" srcOrd="0" destOrd="0" presId="urn:microsoft.com/office/officeart/2018/2/layout/IconVerticalSolidList"/>
    <dgm:cxn modelId="{9700BF1A-D71B-4BD8-8926-BA981972F1C9}" type="presParOf" srcId="{333BA55A-4FB9-4CDB-BE45-5B2839A9588A}" destId="{F8B60166-DAD7-43EB-A140-0C239D20F607}" srcOrd="0" destOrd="0" presId="urn:microsoft.com/office/officeart/2018/2/layout/IconVerticalSolidList"/>
    <dgm:cxn modelId="{3CF8F750-F1AA-462D-A9CC-E1F8C399D25E}" type="presParOf" srcId="{F8B60166-DAD7-43EB-A140-0C239D20F607}" destId="{752F83EC-7F2D-41AA-973E-014FDB46F0D7}" srcOrd="0" destOrd="0" presId="urn:microsoft.com/office/officeart/2018/2/layout/IconVerticalSolidList"/>
    <dgm:cxn modelId="{8A4BE552-8543-4EED-B1C0-C8F1048A96F9}" type="presParOf" srcId="{F8B60166-DAD7-43EB-A140-0C239D20F607}" destId="{364BF251-23E8-4976-BDA1-862737AF35BC}" srcOrd="1" destOrd="0" presId="urn:microsoft.com/office/officeart/2018/2/layout/IconVerticalSolidList"/>
    <dgm:cxn modelId="{8DD0108B-32DE-4411-BE1F-7A8E752BCD37}" type="presParOf" srcId="{F8B60166-DAD7-43EB-A140-0C239D20F607}" destId="{DE144953-173A-42D5-AAA7-59C3FDE13693}" srcOrd="2" destOrd="0" presId="urn:microsoft.com/office/officeart/2018/2/layout/IconVerticalSolidList"/>
    <dgm:cxn modelId="{BE3F8C23-CBE9-46C5-94C6-673333475EF7}" type="presParOf" srcId="{F8B60166-DAD7-43EB-A140-0C239D20F607}" destId="{34A44A9A-99AA-49EC-92E7-07AA5F4F4AA9}" srcOrd="3" destOrd="0" presId="urn:microsoft.com/office/officeart/2018/2/layout/IconVerticalSolidList"/>
    <dgm:cxn modelId="{D8FD6C23-05F9-44B7-AB79-2044816E40A0}" type="presParOf" srcId="{333BA55A-4FB9-4CDB-BE45-5B2839A9588A}" destId="{412FC927-4DAC-4438-B65B-8E15C1567AF3}" srcOrd="1" destOrd="0" presId="urn:microsoft.com/office/officeart/2018/2/layout/IconVerticalSolidList"/>
    <dgm:cxn modelId="{3B82A55C-6A4E-402C-B8BC-2902828BE4BF}" type="presParOf" srcId="{333BA55A-4FB9-4CDB-BE45-5B2839A9588A}" destId="{4F9945F9-17E3-4536-A1DB-0E466FAFA8EE}" srcOrd="2" destOrd="0" presId="urn:microsoft.com/office/officeart/2018/2/layout/IconVerticalSolidList"/>
    <dgm:cxn modelId="{095536C4-4D92-4AC1-A677-A8442FA2BDC4}" type="presParOf" srcId="{4F9945F9-17E3-4536-A1DB-0E466FAFA8EE}" destId="{F6C6A275-408F-4789-A842-06CB382F7F78}" srcOrd="0" destOrd="0" presId="urn:microsoft.com/office/officeart/2018/2/layout/IconVerticalSolidList"/>
    <dgm:cxn modelId="{430CBB32-2532-47DB-ABC4-6D488A8DF954}" type="presParOf" srcId="{4F9945F9-17E3-4536-A1DB-0E466FAFA8EE}" destId="{B23A7A36-139D-426E-A8AA-CBF83F088A7D}" srcOrd="1" destOrd="0" presId="urn:microsoft.com/office/officeart/2018/2/layout/IconVerticalSolidList"/>
    <dgm:cxn modelId="{F0E8CECD-BA60-42CE-8399-26C371D30746}" type="presParOf" srcId="{4F9945F9-17E3-4536-A1DB-0E466FAFA8EE}" destId="{7EF466C0-9839-4756-9DE2-3501AC5ED8D2}" srcOrd="2" destOrd="0" presId="urn:microsoft.com/office/officeart/2018/2/layout/IconVerticalSolidList"/>
    <dgm:cxn modelId="{CE249D2C-174B-44F0-9774-27F696C3D0E0}" type="presParOf" srcId="{4F9945F9-17E3-4536-A1DB-0E466FAFA8EE}" destId="{A02E481A-D133-4798-BF9B-B054E825A08E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23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7720856-93F0-4CC7-B7FD-2466914A11D4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accent5_2" csCatId="accent5" phldr="1"/>
      <dgm:spPr/>
    </dgm:pt>
    <dgm:pt modelId="{BFF9359E-E9B1-4B73-BACC-2C7988765B16}">
      <dgm:prSet phldrT="[Text]" custT="1"/>
      <dgm:spPr/>
      <dgm:t>
        <a:bodyPr/>
        <a:lstStyle/>
        <a:p>
          <a:pPr>
            <a:lnSpc>
              <a:spcPct val="100000"/>
            </a:lnSpc>
          </a:pPr>
          <a:r>
            <a:rPr lang="en-US" sz="2200" dirty="0"/>
            <a:t>     Popularity</a:t>
          </a:r>
        </a:p>
      </dgm:t>
    </dgm:pt>
    <dgm:pt modelId="{1CEF1965-C516-4C44-BAE3-2FA3F5116930}" type="sibTrans" cxnId="{516EC545-1971-48B3-978C-4756FCDCCFD9}">
      <dgm:prSet/>
      <dgm:spPr/>
      <dgm:t>
        <a:bodyPr/>
        <a:lstStyle/>
        <a:p>
          <a:endParaRPr lang="en-US"/>
        </a:p>
      </dgm:t>
    </dgm:pt>
    <dgm:pt modelId="{6E0A40FA-1B79-4089-8B9A-3BA22865FE4E}" type="parTrans" cxnId="{516EC545-1971-48B3-978C-4756FCDCCFD9}">
      <dgm:prSet/>
      <dgm:spPr/>
      <dgm:t>
        <a:bodyPr/>
        <a:lstStyle/>
        <a:p>
          <a:endParaRPr lang="en-US" sz="1400"/>
        </a:p>
      </dgm:t>
    </dgm:pt>
    <dgm:pt modelId="{333BA55A-4FB9-4CDB-BE45-5B2839A9588A}" type="pres">
      <dgm:prSet presAssocID="{C7720856-93F0-4CC7-B7FD-2466914A11D4}" presName="root" presStyleCnt="0">
        <dgm:presLayoutVars>
          <dgm:dir/>
          <dgm:resizeHandles val="exact"/>
        </dgm:presLayoutVars>
      </dgm:prSet>
      <dgm:spPr/>
    </dgm:pt>
    <dgm:pt modelId="{F8B60166-DAD7-43EB-A140-0C239D20F607}" type="pres">
      <dgm:prSet presAssocID="{BFF9359E-E9B1-4B73-BACC-2C7988765B16}" presName="compNode" presStyleCnt="0"/>
      <dgm:spPr/>
    </dgm:pt>
    <dgm:pt modelId="{752F83EC-7F2D-41AA-973E-014FDB46F0D7}" type="pres">
      <dgm:prSet presAssocID="{BFF9359E-E9B1-4B73-BACC-2C7988765B16}" presName="bgRect" presStyleLbl="bgShp" presStyleIdx="0" presStyleCnt="1" custScaleX="100000" custScaleY="212843" custLinFactNeighborX="17243" custLinFactNeighborY="-10554"/>
      <dgm:spPr/>
    </dgm:pt>
    <dgm:pt modelId="{364BF251-23E8-4976-BDA1-862737AF35BC}" type="pres">
      <dgm:prSet presAssocID="{BFF9359E-E9B1-4B73-BACC-2C7988765B16}" presName="iconRect" presStyleLbl="node1" presStyleIdx="0" presStyleCnt="1" custScaleX="168108" custScaleY="177997" custLinFactNeighborX="45514" custLinFactNeighborY="4397"/>
      <dgm:spPr>
        <a:blipFill>
          <a:blip xmlns:r="http://schemas.openxmlformats.org/officeDocument/2006/relationships" r:embed="rId1"/>
          <a:srcRect/>
          <a:stretch>
            <a:fillRect l="-11000" r="-11000"/>
          </a:stretch>
        </a:blipFill>
        <a:ln>
          <a:noFill/>
        </a:ln>
      </dgm:spPr>
    </dgm:pt>
    <dgm:pt modelId="{DE144953-173A-42D5-AAA7-59C3FDE13693}" type="pres">
      <dgm:prSet presAssocID="{BFF9359E-E9B1-4B73-BACC-2C7988765B16}" presName="spaceRect" presStyleCnt="0"/>
      <dgm:spPr/>
    </dgm:pt>
    <dgm:pt modelId="{34A44A9A-99AA-49EC-92E7-07AA5F4F4AA9}" type="pres">
      <dgm:prSet presAssocID="{BFF9359E-E9B1-4B73-BACC-2C7988765B16}" presName="parTx" presStyleLbl="revTx" presStyleIdx="0" presStyleCnt="1">
        <dgm:presLayoutVars>
          <dgm:chMax val="0"/>
          <dgm:chPref val="0"/>
        </dgm:presLayoutVars>
      </dgm:prSet>
      <dgm:spPr/>
    </dgm:pt>
  </dgm:ptLst>
  <dgm:cxnLst>
    <dgm:cxn modelId="{4C13BA31-1C1D-4AB6-A184-5A43CF867DD0}" type="presOf" srcId="{BFF9359E-E9B1-4B73-BACC-2C7988765B16}" destId="{34A44A9A-99AA-49EC-92E7-07AA5F4F4AA9}" srcOrd="0" destOrd="0" presId="urn:microsoft.com/office/officeart/2018/2/layout/IconVerticalSolidList"/>
    <dgm:cxn modelId="{516EC545-1971-48B3-978C-4756FCDCCFD9}" srcId="{C7720856-93F0-4CC7-B7FD-2466914A11D4}" destId="{BFF9359E-E9B1-4B73-BACC-2C7988765B16}" srcOrd="0" destOrd="0" parTransId="{6E0A40FA-1B79-4089-8B9A-3BA22865FE4E}" sibTransId="{1CEF1965-C516-4C44-BAE3-2FA3F5116930}"/>
    <dgm:cxn modelId="{5D25EDCD-23D4-4BDB-8CF3-68BB138857BA}" type="presOf" srcId="{C7720856-93F0-4CC7-B7FD-2466914A11D4}" destId="{333BA55A-4FB9-4CDB-BE45-5B2839A9588A}" srcOrd="0" destOrd="0" presId="urn:microsoft.com/office/officeart/2018/2/layout/IconVerticalSolidList"/>
    <dgm:cxn modelId="{9700BF1A-D71B-4BD8-8926-BA981972F1C9}" type="presParOf" srcId="{333BA55A-4FB9-4CDB-BE45-5B2839A9588A}" destId="{F8B60166-DAD7-43EB-A140-0C239D20F607}" srcOrd="0" destOrd="0" presId="urn:microsoft.com/office/officeart/2018/2/layout/IconVerticalSolidList"/>
    <dgm:cxn modelId="{3CF8F750-F1AA-462D-A9CC-E1F8C399D25E}" type="presParOf" srcId="{F8B60166-DAD7-43EB-A140-0C239D20F607}" destId="{752F83EC-7F2D-41AA-973E-014FDB46F0D7}" srcOrd="0" destOrd="0" presId="urn:microsoft.com/office/officeart/2018/2/layout/IconVerticalSolidList"/>
    <dgm:cxn modelId="{8A4BE552-8543-4EED-B1C0-C8F1048A96F9}" type="presParOf" srcId="{F8B60166-DAD7-43EB-A140-0C239D20F607}" destId="{364BF251-23E8-4976-BDA1-862737AF35BC}" srcOrd="1" destOrd="0" presId="urn:microsoft.com/office/officeart/2018/2/layout/IconVerticalSolidList"/>
    <dgm:cxn modelId="{8DD0108B-32DE-4411-BE1F-7A8E752BCD37}" type="presParOf" srcId="{F8B60166-DAD7-43EB-A140-0C239D20F607}" destId="{DE144953-173A-42D5-AAA7-59C3FDE13693}" srcOrd="2" destOrd="0" presId="urn:microsoft.com/office/officeart/2018/2/layout/IconVerticalSolidList"/>
    <dgm:cxn modelId="{BE3F8C23-CBE9-46C5-94C6-673333475EF7}" type="presParOf" srcId="{F8B60166-DAD7-43EB-A140-0C239D20F607}" destId="{34A44A9A-99AA-49EC-92E7-07AA5F4F4AA9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2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52F83EC-7F2D-41AA-973E-014FDB46F0D7}">
      <dsp:nvSpPr>
        <dsp:cNvPr id="0" name=""/>
        <dsp:cNvSpPr/>
      </dsp:nvSpPr>
      <dsp:spPr>
        <a:xfrm>
          <a:off x="0" y="98858"/>
          <a:ext cx="3376703" cy="75207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64BF251-23E8-4976-BDA1-862737AF35BC}">
      <dsp:nvSpPr>
        <dsp:cNvPr id="0" name=""/>
        <dsp:cNvSpPr/>
      </dsp:nvSpPr>
      <dsp:spPr>
        <a:xfrm>
          <a:off x="223987" y="174889"/>
          <a:ext cx="413643" cy="513409"/>
        </a:xfrm>
        <a:prstGeom prst="rect">
          <a:avLst/>
        </a:prstGeom>
        <a:blipFill>
          <a:blip xmlns:r="http://schemas.openxmlformats.org/officeDocument/2006/relationships" r:embed="rId1"/>
          <a:srcRect/>
          <a:stretch>
            <a:fillRect l="-10000" r="-10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4A44A9A-99AA-49EC-92E7-07AA5F4F4AA9}">
      <dsp:nvSpPr>
        <dsp:cNvPr id="0" name=""/>
        <dsp:cNvSpPr/>
      </dsp:nvSpPr>
      <dsp:spPr>
        <a:xfrm>
          <a:off x="868650" y="321"/>
          <a:ext cx="2508052" cy="7520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9595" tIns="79595" rIns="79595" bIns="79595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Loudness</a:t>
          </a:r>
        </a:p>
      </dsp:txBody>
      <dsp:txXfrm>
        <a:off x="868650" y="321"/>
        <a:ext cx="2508052" cy="752078"/>
      </dsp:txXfrm>
    </dsp:sp>
    <dsp:sp modelId="{F6C6A275-408F-4789-A842-06CB382F7F78}">
      <dsp:nvSpPr>
        <dsp:cNvPr id="0" name=""/>
        <dsp:cNvSpPr/>
      </dsp:nvSpPr>
      <dsp:spPr>
        <a:xfrm>
          <a:off x="0" y="1006143"/>
          <a:ext cx="3376703" cy="75207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23A7A36-139D-426E-A8AA-CBF83F088A7D}">
      <dsp:nvSpPr>
        <dsp:cNvPr id="0" name=""/>
        <dsp:cNvSpPr/>
      </dsp:nvSpPr>
      <dsp:spPr>
        <a:xfrm>
          <a:off x="220405" y="1115308"/>
          <a:ext cx="427839" cy="402301"/>
        </a:xfrm>
        <a:prstGeom prst="rect">
          <a:avLst/>
        </a:prstGeom>
        <a:blipFill>
          <a:blip xmlns:r="http://schemas.openxmlformats.org/officeDocument/2006/relationships" r:embed="rId2"/>
          <a:srcRect/>
          <a:stretch>
            <a:fillRect t="-5000" b="-5000"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2E481A-D133-4798-BF9B-B054E825A08E}">
      <dsp:nvSpPr>
        <dsp:cNvPr id="0" name=""/>
        <dsp:cNvSpPr/>
      </dsp:nvSpPr>
      <dsp:spPr>
        <a:xfrm>
          <a:off x="921733" y="940419"/>
          <a:ext cx="2401886" cy="7520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9595" tIns="79595" rIns="79595" bIns="79595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 err="1"/>
            <a:t>Speechiness</a:t>
          </a:r>
          <a:endParaRPr lang="en-US" sz="2200" kern="1200" dirty="0"/>
        </a:p>
      </dsp:txBody>
      <dsp:txXfrm>
        <a:off x="921733" y="940419"/>
        <a:ext cx="2401886" cy="752078"/>
      </dsp:txXfrm>
    </dsp:sp>
    <dsp:sp modelId="{E720A875-E0D9-4154-9208-E9BF96E66C6D}">
      <dsp:nvSpPr>
        <dsp:cNvPr id="0" name=""/>
        <dsp:cNvSpPr/>
      </dsp:nvSpPr>
      <dsp:spPr>
        <a:xfrm>
          <a:off x="0" y="1880517"/>
          <a:ext cx="3376703" cy="75207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F6BA131-E5D3-4BB8-8192-67BEE3384449}">
      <dsp:nvSpPr>
        <dsp:cNvPr id="0" name=""/>
        <dsp:cNvSpPr/>
      </dsp:nvSpPr>
      <dsp:spPr>
        <a:xfrm>
          <a:off x="227503" y="2049735"/>
          <a:ext cx="413643" cy="41364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1000" b="-21000"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A616C88-84F9-48FE-8B3F-8891A6E5849F}">
      <dsp:nvSpPr>
        <dsp:cNvPr id="0" name=""/>
        <dsp:cNvSpPr/>
      </dsp:nvSpPr>
      <dsp:spPr>
        <a:xfrm>
          <a:off x="868650" y="1880517"/>
          <a:ext cx="2508052" cy="7520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9595" tIns="79595" rIns="79595" bIns="79595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 err="1"/>
            <a:t>Instrumentalness</a:t>
          </a:r>
          <a:endParaRPr lang="en-US" sz="2200" kern="1200" dirty="0"/>
        </a:p>
      </dsp:txBody>
      <dsp:txXfrm>
        <a:off x="868650" y="1880517"/>
        <a:ext cx="2508052" cy="75207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0B2482-4830-4D46-8929-F9D2DADF178F}">
      <dsp:nvSpPr>
        <dsp:cNvPr id="0" name=""/>
        <dsp:cNvSpPr/>
      </dsp:nvSpPr>
      <dsp:spPr>
        <a:xfrm>
          <a:off x="0" y="65644"/>
          <a:ext cx="3201430" cy="84579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1AB7B5A-7CB4-433B-BDAD-61D154FBB639}">
      <dsp:nvSpPr>
        <dsp:cNvPr id="0" name=""/>
        <dsp:cNvSpPr/>
      </dsp:nvSpPr>
      <dsp:spPr>
        <a:xfrm>
          <a:off x="255851" y="191971"/>
          <a:ext cx="465185" cy="465185"/>
        </a:xfrm>
        <a:prstGeom prst="rect">
          <a:avLst/>
        </a:prstGeom>
        <a:blipFill>
          <a:blip xmlns:r="http://schemas.openxmlformats.org/officeDocument/2006/relationships" r:embed="rId1"/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3FF7F7-2836-45AE-B06A-2E337C2233AC}">
      <dsp:nvSpPr>
        <dsp:cNvPr id="0" name=""/>
        <dsp:cNvSpPr/>
      </dsp:nvSpPr>
      <dsp:spPr>
        <a:xfrm>
          <a:off x="830224" y="1668"/>
          <a:ext cx="2224542" cy="8457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9513" tIns="89513" rIns="89513" bIns="89513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  Valence</a:t>
          </a:r>
        </a:p>
      </dsp:txBody>
      <dsp:txXfrm>
        <a:off x="830224" y="1668"/>
        <a:ext cx="2224542" cy="845791"/>
      </dsp:txXfrm>
    </dsp:sp>
    <dsp:sp modelId="{3A0D703B-098B-4E59-8765-DFD90796F008}">
      <dsp:nvSpPr>
        <dsp:cNvPr id="0" name=""/>
        <dsp:cNvSpPr/>
      </dsp:nvSpPr>
      <dsp:spPr>
        <a:xfrm>
          <a:off x="0" y="1058907"/>
          <a:ext cx="3201430" cy="84579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065CC5F-0D7E-438D-A290-6D28C1B3EDF2}">
      <dsp:nvSpPr>
        <dsp:cNvPr id="0" name=""/>
        <dsp:cNvSpPr/>
      </dsp:nvSpPr>
      <dsp:spPr>
        <a:xfrm>
          <a:off x="255851" y="1249210"/>
          <a:ext cx="465185" cy="465185"/>
        </a:xfrm>
        <a:prstGeom prst="rect">
          <a:avLst/>
        </a:prstGeom>
        <a:blipFill>
          <a:blip xmlns:r="http://schemas.openxmlformats.org/officeDocument/2006/relationships" r:embed="rId2"/>
          <a:srcRect/>
          <a:stretch>
            <a:fillRect l="-15000" r="-15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CBA5ED1-114D-4BE5-A41A-79565ED13248}">
      <dsp:nvSpPr>
        <dsp:cNvPr id="0" name=""/>
        <dsp:cNvSpPr/>
      </dsp:nvSpPr>
      <dsp:spPr>
        <a:xfrm>
          <a:off x="976888" y="1058907"/>
          <a:ext cx="2224542" cy="8457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9513" tIns="89513" rIns="89513" bIns="89513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Tempo</a:t>
          </a:r>
        </a:p>
      </dsp:txBody>
      <dsp:txXfrm>
        <a:off x="976888" y="1058907"/>
        <a:ext cx="2224542" cy="845791"/>
      </dsp:txXfrm>
    </dsp:sp>
    <dsp:sp modelId="{752F83EC-7F2D-41AA-973E-014FDB46F0D7}">
      <dsp:nvSpPr>
        <dsp:cNvPr id="0" name=""/>
        <dsp:cNvSpPr/>
      </dsp:nvSpPr>
      <dsp:spPr>
        <a:xfrm>
          <a:off x="0" y="2116146"/>
          <a:ext cx="3201430" cy="84579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64BF251-23E8-4976-BDA1-862737AF35BC}">
      <dsp:nvSpPr>
        <dsp:cNvPr id="0" name=""/>
        <dsp:cNvSpPr/>
      </dsp:nvSpPr>
      <dsp:spPr>
        <a:xfrm>
          <a:off x="255851" y="2306449"/>
          <a:ext cx="465185" cy="465185"/>
        </a:xfrm>
        <a:prstGeom prst="rect">
          <a:avLst/>
        </a:prstGeom>
        <a:blipFill>
          <a:blip xmlns:r="http://schemas.openxmlformats.org/officeDocument/2006/relationships" r:embed="rId3"/>
          <a:srcRect/>
          <a:stretch>
            <a:fillRect t="-4000" b="-4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4A44A9A-99AA-49EC-92E7-07AA5F4F4AA9}">
      <dsp:nvSpPr>
        <dsp:cNvPr id="0" name=""/>
        <dsp:cNvSpPr/>
      </dsp:nvSpPr>
      <dsp:spPr>
        <a:xfrm>
          <a:off x="991036" y="2116146"/>
          <a:ext cx="2196245" cy="8457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9513" tIns="89513" rIns="89513" bIns="89513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Danceability</a:t>
          </a:r>
        </a:p>
      </dsp:txBody>
      <dsp:txXfrm>
        <a:off x="991036" y="2116146"/>
        <a:ext cx="2196245" cy="845791"/>
      </dsp:txXfrm>
    </dsp:sp>
    <dsp:sp modelId="{F6C6A275-408F-4789-A842-06CB382F7F78}">
      <dsp:nvSpPr>
        <dsp:cNvPr id="0" name=""/>
        <dsp:cNvSpPr/>
      </dsp:nvSpPr>
      <dsp:spPr>
        <a:xfrm>
          <a:off x="0" y="3173385"/>
          <a:ext cx="3201430" cy="84579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23A7A36-139D-426E-A8AA-CBF83F088A7D}">
      <dsp:nvSpPr>
        <dsp:cNvPr id="0" name=""/>
        <dsp:cNvSpPr/>
      </dsp:nvSpPr>
      <dsp:spPr>
        <a:xfrm>
          <a:off x="255851" y="3363688"/>
          <a:ext cx="465185" cy="465185"/>
        </a:xfrm>
        <a:prstGeom prst="rect">
          <a:avLst/>
        </a:prstGeom>
        <a:blipFill>
          <a:blip xmlns:r="http://schemas.openxmlformats.org/officeDocument/2006/relationships" r:embed="rId4"/>
          <a:srcRect/>
          <a:stretch>
            <a:fillRect t="-8000" b="-8000"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2E481A-D133-4798-BF9B-B054E825A08E}">
      <dsp:nvSpPr>
        <dsp:cNvPr id="0" name=""/>
        <dsp:cNvSpPr/>
      </dsp:nvSpPr>
      <dsp:spPr>
        <a:xfrm>
          <a:off x="976888" y="3173385"/>
          <a:ext cx="2224542" cy="8457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9513" tIns="89513" rIns="89513" bIns="89513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 Energy</a:t>
          </a:r>
        </a:p>
      </dsp:txBody>
      <dsp:txXfrm>
        <a:off x="976888" y="3173385"/>
        <a:ext cx="2224542" cy="84579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52F83EC-7F2D-41AA-973E-014FDB46F0D7}">
      <dsp:nvSpPr>
        <dsp:cNvPr id="0" name=""/>
        <dsp:cNvSpPr/>
      </dsp:nvSpPr>
      <dsp:spPr>
        <a:xfrm>
          <a:off x="0" y="25503"/>
          <a:ext cx="3068309" cy="80105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64BF251-23E8-4976-BDA1-862737AF35BC}">
      <dsp:nvSpPr>
        <dsp:cNvPr id="0" name=""/>
        <dsp:cNvSpPr/>
      </dsp:nvSpPr>
      <dsp:spPr>
        <a:xfrm>
          <a:off x="242318" y="127447"/>
          <a:ext cx="440578" cy="546842"/>
        </a:xfrm>
        <a:prstGeom prst="rect">
          <a:avLst/>
        </a:prstGeom>
        <a:blipFill>
          <a:blip xmlns:r="http://schemas.openxmlformats.org/officeDocument/2006/relationships" r:embed="rId1"/>
          <a:srcRect/>
          <a:stretch>
            <a:fillRect l="-11000" r="-11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4A44A9A-99AA-49EC-92E7-07AA5F4F4AA9}">
      <dsp:nvSpPr>
        <dsp:cNvPr id="0" name=""/>
        <dsp:cNvSpPr/>
      </dsp:nvSpPr>
      <dsp:spPr>
        <a:xfrm>
          <a:off x="925215" y="342"/>
          <a:ext cx="2143093" cy="8010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4778" tIns="84778" rIns="84778" bIns="84778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Key</a:t>
          </a:r>
        </a:p>
      </dsp:txBody>
      <dsp:txXfrm>
        <a:off x="925215" y="342"/>
        <a:ext cx="2143093" cy="801052"/>
      </dsp:txXfrm>
    </dsp:sp>
    <dsp:sp modelId="{F6C6A275-408F-4789-A842-06CB382F7F78}">
      <dsp:nvSpPr>
        <dsp:cNvPr id="0" name=""/>
        <dsp:cNvSpPr/>
      </dsp:nvSpPr>
      <dsp:spPr>
        <a:xfrm>
          <a:off x="0" y="1048551"/>
          <a:ext cx="3068309" cy="80105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23A7A36-139D-426E-A8AA-CBF83F088A7D}">
      <dsp:nvSpPr>
        <dsp:cNvPr id="0" name=""/>
        <dsp:cNvSpPr/>
      </dsp:nvSpPr>
      <dsp:spPr>
        <a:xfrm>
          <a:off x="234758" y="1187934"/>
          <a:ext cx="455699" cy="428498"/>
        </a:xfrm>
        <a:prstGeom prst="rect">
          <a:avLst/>
        </a:prstGeom>
        <a:blipFill>
          <a:blip xmlns:r="http://schemas.openxmlformats.org/officeDocument/2006/relationships" r:embed="rId2"/>
          <a:srcRect/>
          <a:stretch>
            <a:fillRect t="-4000" b="-4000"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2E481A-D133-4798-BF9B-B054E825A08E}">
      <dsp:nvSpPr>
        <dsp:cNvPr id="0" name=""/>
        <dsp:cNvSpPr/>
      </dsp:nvSpPr>
      <dsp:spPr>
        <a:xfrm>
          <a:off x="970574" y="1001657"/>
          <a:ext cx="2052376" cy="8010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4778" tIns="84778" rIns="84778" bIns="84778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Duration</a:t>
          </a:r>
        </a:p>
      </dsp:txBody>
      <dsp:txXfrm>
        <a:off x="970574" y="1001657"/>
        <a:ext cx="2052376" cy="801052"/>
      </dsp:txXfrm>
    </dsp:sp>
    <dsp:sp modelId="{E720A875-E0D9-4154-9208-E9BF96E66C6D}">
      <dsp:nvSpPr>
        <dsp:cNvPr id="0" name=""/>
        <dsp:cNvSpPr/>
      </dsp:nvSpPr>
      <dsp:spPr>
        <a:xfrm>
          <a:off x="0" y="2002973"/>
          <a:ext cx="3068309" cy="80105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F6BA131-E5D3-4BB8-8192-67BEE3384449}">
      <dsp:nvSpPr>
        <dsp:cNvPr id="0" name=""/>
        <dsp:cNvSpPr/>
      </dsp:nvSpPr>
      <dsp:spPr>
        <a:xfrm>
          <a:off x="242318" y="2183210"/>
          <a:ext cx="440578" cy="440578"/>
        </a:xfrm>
        <a:prstGeom prst="rect">
          <a:avLst/>
        </a:prstGeom>
        <a:blipFill>
          <a:blip xmlns:r="http://schemas.openxmlformats.org/officeDocument/2006/relationships" r:embed="rId3"/>
          <a:srcRect/>
          <a:stretch>
            <a:fillRect l="-13000" r="-13000"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A616C88-84F9-48FE-8B3F-8891A6E5849F}">
      <dsp:nvSpPr>
        <dsp:cNvPr id="0" name=""/>
        <dsp:cNvSpPr/>
      </dsp:nvSpPr>
      <dsp:spPr>
        <a:xfrm>
          <a:off x="925215" y="2002973"/>
          <a:ext cx="2143093" cy="8010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4778" tIns="84778" rIns="84778" bIns="84778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Mode</a:t>
          </a:r>
        </a:p>
      </dsp:txBody>
      <dsp:txXfrm>
        <a:off x="925215" y="2002973"/>
        <a:ext cx="2143093" cy="80105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52F83EC-7F2D-41AA-973E-014FDB46F0D7}">
      <dsp:nvSpPr>
        <dsp:cNvPr id="0" name=""/>
        <dsp:cNvSpPr/>
      </dsp:nvSpPr>
      <dsp:spPr>
        <a:xfrm>
          <a:off x="0" y="531338"/>
          <a:ext cx="3376703" cy="78987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64BF251-23E8-4976-BDA1-862737AF35BC}">
      <dsp:nvSpPr>
        <dsp:cNvPr id="0" name=""/>
        <dsp:cNvSpPr/>
      </dsp:nvSpPr>
      <dsp:spPr>
        <a:xfrm>
          <a:off x="244372" y="695491"/>
          <a:ext cx="396001" cy="46799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7000" r="-37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4A44A9A-99AA-49EC-92E7-07AA5F4F4AA9}">
      <dsp:nvSpPr>
        <dsp:cNvPr id="0" name=""/>
        <dsp:cNvSpPr/>
      </dsp:nvSpPr>
      <dsp:spPr>
        <a:xfrm>
          <a:off x="912306" y="427849"/>
          <a:ext cx="2464396" cy="7898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595" tIns="83595" rIns="83595" bIns="83595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Liveness</a:t>
          </a:r>
        </a:p>
      </dsp:txBody>
      <dsp:txXfrm>
        <a:off x="912306" y="427849"/>
        <a:ext cx="2464396" cy="789875"/>
      </dsp:txXfrm>
    </dsp:sp>
    <dsp:sp modelId="{F6C6A275-408F-4789-A842-06CB382F7F78}">
      <dsp:nvSpPr>
        <dsp:cNvPr id="0" name=""/>
        <dsp:cNvSpPr/>
      </dsp:nvSpPr>
      <dsp:spPr>
        <a:xfrm>
          <a:off x="0" y="1467175"/>
          <a:ext cx="3376703" cy="78987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23A7A36-139D-426E-A8AA-CBF83F088A7D}">
      <dsp:nvSpPr>
        <dsp:cNvPr id="0" name=""/>
        <dsp:cNvSpPr/>
      </dsp:nvSpPr>
      <dsp:spPr>
        <a:xfrm>
          <a:off x="231482" y="1598871"/>
          <a:ext cx="449341" cy="422519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" b="-1000"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2E481A-D133-4798-BF9B-B054E825A08E}">
      <dsp:nvSpPr>
        <dsp:cNvPr id="0" name=""/>
        <dsp:cNvSpPr/>
      </dsp:nvSpPr>
      <dsp:spPr>
        <a:xfrm>
          <a:off x="964465" y="1415193"/>
          <a:ext cx="2360078" cy="7898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595" tIns="83595" rIns="83595" bIns="83595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 err="1"/>
            <a:t>Acousticness</a:t>
          </a:r>
          <a:endParaRPr lang="en-US" sz="2200" kern="1200" dirty="0"/>
        </a:p>
      </dsp:txBody>
      <dsp:txXfrm>
        <a:off x="964465" y="1415193"/>
        <a:ext cx="2360078" cy="78987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52F83EC-7F2D-41AA-973E-014FDB46F0D7}">
      <dsp:nvSpPr>
        <dsp:cNvPr id="0" name=""/>
        <dsp:cNvSpPr/>
      </dsp:nvSpPr>
      <dsp:spPr>
        <a:xfrm>
          <a:off x="0" y="328911"/>
          <a:ext cx="3574866" cy="140883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64BF251-23E8-4976-BDA1-862737AF35BC}">
      <dsp:nvSpPr>
        <dsp:cNvPr id="0" name=""/>
        <dsp:cNvSpPr/>
      </dsp:nvSpPr>
      <dsp:spPr>
        <a:xfrm>
          <a:off x="241948" y="795192"/>
          <a:ext cx="611999" cy="648000"/>
        </a:xfrm>
        <a:prstGeom prst="rect">
          <a:avLst/>
        </a:prstGeom>
        <a:blipFill>
          <a:blip xmlns:r="http://schemas.openxmlformats.org/officeDocument/2006/relationships" r:embed="rId1"/>
          <a:srcRect/>
          <a:stretch>
            <a:fillRect l="-11000" r="-11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4A44A9A-99AA-49EC-92E7-07AA5F4F4AA9}">
      <dsp:nvSpPr>
        <dsp:cNvPr id="0" name=""/>
        <dsp:cNvSpPr/>
      </dsp:nvSpPr>
      <dsp:spPr>
        <a:xfrm>
          <a:off x="764507" y="772229"/>
          <a:ext cx="2810358" cy="6619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0052" tIns="70052" rIns="70052" bIns="70052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     Popularity</a:t>
          </a:r>
        </a:p>
      </dsp:txBody>
      <dsp:txXfrm>
        <a:off x="764507" y="772229"/>
        <a:ext cx="2810358" cy="66191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FI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8CDF91-F7EE-444E-917F-004A85A6E1FF}" type="datetimeFigureOut">
              <a:rPr lang="en-FI" smtClean="0"/>
              <a:t>14/11/2021</a:t>
            </a:fld>
            <a:endParaRPr lang="en-FI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FI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F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FI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735C98-7B75-4E6B-8E12-7A101CF5B8C0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0923705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54AA9-D1C5-4A71-8BC1-393246244DDE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82219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54AA9-D1C5-4A71-8BC1-393246244DDE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8480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CB54AA9-D1C5-4A71-8BC1-393246244DD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10098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54AA9-D1C5-4A71-8BC1-393246244DDE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13798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54AA9-D1C5-4A71-8BC1-393246244DDE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39473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54AA9-D1C5-4A71-8BC1-393246244DDE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40737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54AA9-D1C5-4A71-8BC1-393246244DDE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53385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54AA9-D1C5-4A71-8BC1-393246244DDE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08427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54AA9-D1C5-4A71-8BC1-393246244DDE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56914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54AA9-D1C5-4A71-8BC1-393246244DDE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79143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54AA9-D1C5-4A71-8BC1-393246244DDE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36162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6F16B-35D8-4F21-AAFE-FEE9A65D58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FI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55D753A-2D53-4570-93EC-9AD591A729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97B7B6-F5AF-45E7-84A9-1B3E382BF3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CE02C-6EC6-4E09-BC2C-9FDED4DE236E}" type="datetimeFigureOut">
              <a:rPr lang="en-US" smtClean="0"/>
              <a:t>11/14/2021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9380C2-8F40-426B-9BCC-FF4FB65FE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66C75A-9591-4C41-A5A0-7667216ABF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91721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7483E-F535-4267-8B9D-B34E1FA93D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FI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376528-E4C4-42C8-B4F4-33FAF51F73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EA5ECD-A2F2-4E3A-8368-CA0F77E3ED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75A7A-4A9A-410F-B848-AB998ACC9419}" type="datetimeFigureOut">
              <a:rPr lang="en-US" smtClean="0"/>
              <a:pPr/>
              <a:t>11/14/2021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CD924C-6CEE-423D-A0F6-1BD8E8BDF4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049F56-FD28-459B-B290-00EE8CD68E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61587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CDC9650-06E8-47D9-B005-159C894F87D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FI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E6359A-71FC-4D74-893C-6F32A46778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E2074E-7914-4C25-8ABA-C1F4BD8335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F3E88-2D66-4D17-B0FA-EA13CB20B2FF}" type="datetimeFigureOut">
              <a:rPr lang="en-US" smtClean="0"/>
              <a:pPr/>
              <a:t>11/14/2021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776C11-9F1D-474F-A416-B8247CEDA4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F537EF-FD60-4054-81EC-B3241B00EC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1941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3A824-1A51-4B26-AD58-A6D8E14F6C04}" type="datetimeFigureOut">
              <a:rPr lang="en-US" smtClean="0"/>
              <a:t>11/14/2021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71793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162C4-EDD9-4389-A98B-B87ECEA2A816}" type="datetimeFigureOut">
              <a:rPr lang="en-US" smtClean="0"/>
              <a:t>11/14/2021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457423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059C3-6A89-4494-99FF-5A4D6FFD50EB}" type="datetimeFigureOut">
              <a:rPr lang="en-US" smtClean="0"/>
              <a:t>11/14/2021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03609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4B2F-12DE-47F5-8894-472B206D2E1E}" type="datetimeFigureOut">
              <a:rPr lang="en-US" smtClean="0"/>
              <a:t>11/14/2021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494786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0E46F-7819-4ACF-B48B-48222C2ACC88}" type="datetimeFigureOut">
              <a:rPr lang="en-US" smtClean="0"/>
              <a:t>11/14/2021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251265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F3416-4057-4DAA-829D-4CA07428D088}" type="datetimeFigureOut">
              <a:rPr lang="en-US" smtClean="0"/>
              <a:t>11/14/2021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069620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D9284-D300-4297-87F7-E791DCC15DB1}" type="datetimeFigureOut">
              <a:rPr lang="en-US" smtClean="0"/>
              <a:t>11/14/2021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93817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7D525BB-DA17-4BA0-B3C8-3AC3ABC827E6}" type="datetimeFigureOut">
              <a:rPr lang="en-US" smtClean="0"/>
              <a:t>11/14/2021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74380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84D5AD-758E-422A-9305-3BCCC97B62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F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A6B14D-2D7A-4997-8D9A-380F7C233C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ACC0B7-232D-4468-94B8-0C3649129A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8F36E1-9596-4E98-8786-4A17C5D29C65}" type="datetimeFigureOut">
              <a:rPr lang="en-US" smtClean="0"/>
              <a:pPr/>
              <a:t>11/14/2021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9BFA4F-1E8F-484F-9DF9-441747809A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8C3A83-F113-49BF-82F8-5DCBC798D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757039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C4C9A-3960-41CF-A4E9-2A8FB932454B}" type="datetimeFigureOut">
              <a:rPr lang="en-US" smtClean="0"/>
              <a:t>11/14/2021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254789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7E33E-8B18-4087-B112-809917729534}" type="datetimeFigureOut">
              <a:rPr lang="en-US" smtClean="0"/>
              <a:t>11/14/2021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484287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FE419-2371-464F-8239-3959401C3561}" type="datetimeFigureOut">
              <a:rPr lang="en-US" smtClean="0"/>
              <a:t>11/14/2021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67215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943DB-50B9-4625-ADBF-50F937F3B0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F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26D195-57FC-47DD-B52F-7026B310C9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D351C6-656F-44E9-898E-3228966FF0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D1A55-63BC-4BA2-9538-7DDEADA10621}" type="datetimeFigureOut">
              <a:rPr lang="en-US" smtClean="0"/>
              <a:t>11/14/2021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1BC991-500C-4546-A24A-40CD7D0871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8D748D-C7F9-4090-B01F-B6DFCFBF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07209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A49317-A1FF-4EBF-850F-61C6B57C9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F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015757-1F6B-4982-83E1-DB76A42233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FI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30B977-4187-4352-8B84-39084CD09F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FI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29152D-4E3C-43B8-AA74-AED4B905F6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01ABB-8821-4BF5-97A9-E1A66ACAEAA9}" type="datetimeFigureOut">
              <a:rPr lang="en-US" smtClean="0"/>
              <a:pPr/>
              <a:t>11/14/2021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DD3C52-3D1F-4122-95ED-1BDA62A6BA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95591B-D086-445D-B19A-40D883DBF9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46943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4FA009-21BC-4AAD-AF08-3499901C9D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F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1706D3-7297-4607-A4B3-EBF13C56CB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30ED97-FC43-4394-8940-CD251A118E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FI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ACED7BD-DB61-42B5-AE40-38C46997330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ACDCEB-39AF-4DA9-AAFE-EB144B5094F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FI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7CEE22-DF17-465F-9F0D-09E0CAEA2A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C37B1C-D4A1-4A4F-A470-80868146AFC5}" type="datetimeFigureOut">
              <a:rPr lang="en-US" smtClean="0"/>
              <a:pPr/>
              <a:t>11/14/2021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810E5E4-AD5D-4609-A215-53F8C2DAAE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491F5DA-B491-469A-BDDD-0081F111D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4566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78010-8608-4AE7-815B-53737C05B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FI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FFCEF79-4060-479E-AA09-79F8A51518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1D1B9-F39E-471E-80A9-595CAA5664AD}" type="datetimeFigureOut">
              <a:rPr lang="en-US" smtClean="0"/>
              <a:pPr/>
              <a:t>11/14/2021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CB0195-5C47-4117-B053-5FE4A146B8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907881-D90A-42CC-9AEC-D944ACBFF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60229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0D9316C-A4BC-416D-9152-2A525CB33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CEABC-E2B9-4606-A74F-CB06AF596887}" type="datetimeFigureOut">
              <a:rPr lang="en-US" smtClean="0"/>
              <a:pPr/>
              <a:t>11/14/2021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5B3229E-F729-43CF-AE5D-E150609331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D28E41-E73C-44BB-AC07-650C5900A7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95766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36E9F-3FDF-455B-9B0C-8495F89B93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F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C10D72-3341-42B7-B96A-24AD2956BC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FI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406A18-97F0-46F8-BEE9-E6509B4D57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785FC0-0C82-487C-9E27-5AEEB261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850A0-01A3-4F4E-AA52-F716A9BFD4EB}" type="datetimeFigureOut">
              <a:rPr lang="en-US" smtClean="0"/>
              <a:pPr/>
              <a:t>11/14/2021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E7102B-77AC-443E-B0CB-68E8A5E3D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15D23C-30BB-423A-9674-CB02BD2B2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22468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9CB0D3-5D5A-4E73-BB06-168EC01429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FI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0375151-D952-4F32-96A2-8967871FDBC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FI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49D040-054A-42E1-9C1D-D1A792E17C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3A0AFB-E1AB-4992-8984-E677FBAB00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11CCA-BB49-46C7-A0E2-F42339750F9A}" type="datetimeFigureOut">
              <a:rPr lang="en-US" smtClean="0"/>
              <a:t>11/14/2021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7F734E-3CF4-4744-B05C-A0790EF07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23AF32-4962-45CE-8E94-7A6860400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36059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EEC23C3-F3BA-4B68-87CF-1A8737B68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F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99F6AC-47C4-420C-B3C5-20A904B853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AB8B3C-C460-4C8C-94DD-DEBE9B51D6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BC1C18-307B-4F68-A007-B5B542270E8D}" type="datetimeFigureOut">
              <a:rPr lang="en-US" smtClean="0"/>
              <a:t>11/14/2021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57491F-4769-4952-9B1E-F45188AD46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65FF7C-DC7A-4B96-A9BF-B845D5DDB9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5734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FI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3CBC1C18-307B-4F68-A007-B5B542270E8D}" type="datetimeFigureOut">
              <a:rPr lang="en-US" smtClean="0"/>
              <a:t>11/14/2021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26759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4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45.png"/><Relationship Id="rId7" Type="http://schemas.openxmlformats.org/officeDocument/2006/relationships/image" Target="../media/image49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8.png"/><Relationship Id="rId5" Type="http://schemas.openxmlformats.org/officeDocument/2006/relationships/image" Target="../media/image47.svg"/><Relationship Id="rId4" Type="http://schemas.openxmlformats.org/officeDocument/2006/relationships/image" Target="../media/image4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1.png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hyperlink" Target="https://www.overallmotivation.com/quotes/albert-einstein-quotes-love-education-life/" TargetMode="External"/><Relationship Id="rId7" Type="http://schemas.openxmlformats.org/officeDocument/2006/relationships/image" Target="../media/image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13" Type="http://schemas.microsoft.com/office/2007/relationships/diagramDrawing" Target="../diagrams/drawing2.xml"/><Relationship Id="rId18" Type="http://schemas.microsoft.com/office/2007/relationships/diagramDrawing" Target="../diagrams/drawing3.xml"/><Relationship Id="rId26" Type="http://schemas.openxmlformats.org/officeDocument/2006/relationships/diagramQuickStyle" Target="../diagrams/quickStyle5.xml"/><Relationship Id="rId3" Type="http://schemas.openxmlformats.org/officeDocument/2006/relationships/image" Target="../media/image18.jpg"/><Relationship Id="rId21" Type="http://schemas.openxmlformats.org/officeDocument/2006/relationships/diagramQuickStyle" Target="../diagrams/quickStyle4.xml"/><Relationship Id="rId7" Type="http://schemas.openxmlformats.org/officeDocument/2006/relationships/diagramColors" Target="../diagrams/colors1.xml"/><Relationship Id="rId12" Type="http://schemas.openxmlformats.org/officeDocument/2006/relationships/diagramColors" Target="../diagrams/colors2.xml"/><Relationship Id="rId17" Type="http://schemas.openxmlformats.org/officeDocument/2006/relationships/diagramColors" Target="../diagrams/colors3.xml"/><Relationship Id="rId25" Type="http://schemas.openxmlformats.org/officeDocument/2006/relationships/diagramLayout" Target="../diagrams/layout5.xml"/><Relationship Id="rId2" Type="http://schemas.openxmlformats.org/officeDocument/2006/relationships/notesSlide" Target="../notesSlides/notesSlide1.xml"/><Relationship Id="rId16" Type="http://schemas.openxmlformats.org/officeDocument/2006/relationships/diagramQuickStyle" Target="../diagrams/quickStyle3.xml"/><Relationship Id="rId20" Type="http://schemas.openxmlformats.org/officeDocument/2006/relationships/diagramLayout" Target="../diagrams/layout4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11" Type="http://schemas.openxmlformats.org/officeDocument/2006/relationships/diagramQuickStyle" Target="../diagrams/quickStyle2.xml"/><Relationship Id="rId24" Type="http://schemas.openxmlformats.org/officeDocument/2006/relationships/diagramData" Target="../diagrams/data5.xml"/><Relationship Id="rId5" Type="http://schemas.openxmlformats.org/officeDocument/2006/relationships/diagramLayout" Target="../diagrams/layout1.xml"/><Relationship Id="rId15" Type="http://schemas.openxmlformats.org/officeDocument/2006/relationships/diagramLayout" Target="../diagrams/layout3.xml"/><Relationship Id="rId23" Type="http://schemas.microsoft.com/office/2007/relationships/diagramDrawing" Target="../diagrams/drawing4.xml"/><Relationship Id="rId28" Type="http://schemas.microsoft.com/office/2007/relationships/diagramDrawing" Target="../diagrams/drawing5.xml"/><Relationship Id="rId10" Type="http://schemas.openxmlformats.org/officeDocument/2006/relationships/diagramLayout" Target="../diagrams/layout2.xml"/><Relationship Id="rId19" Type="http://schemas.openxmlformats.org/officeDocument/2006/relationships/diagramData" Target="../diagrams/data4.xml"/><Relationship Id="rId4" Type="http://schemas.openxmlformats.org/officeDocument/2006/relationships/diagramData" Target="../diagrams/data1.xml"/><Relationship Id="rId9" Type="http://schemas.openxmlformats.org/officeDocument/2006/relationships/diagramData" Target="../diagrams/data2.xml"/><Relationship Id="rId14" Type="http://schemas.openxmlformats.org/officeDocument/2006/relationships/diagramData" Target="../diagrams/data3.xml"/><Relationship Id="rId22" Type="http://schemas.openxmlformats.org/officeDocument/2006/relationships/diagramColors" Target="../diagrams/colors4.xml"/><Relationship Id="rId27" Type="http://schemas.openxmlformats.org/officeDocument/2006/relationships/diagramColors" Target="../diagrams/colors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34ACC45-9A7F-488B-A27B-E858D54088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7251" y="-333000"/>
            <a:ext cx="12266502" cy="7524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6A439B1-37BB-4B26-8479-B9002EB2AB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1094" y="3661820"/>
            <a:ext cx="9161003" cy="2268559"/>
          </a:xfrm>
        </p:spPr>
        <p:txBody>
          <a:bodyPr>
            <a:normAutofit fontScale="90000"/>
          </a:bodyPr>
          <a:lstStyle/>
          <a:p>
            <a:pPr algn="l"/>
            <a:r>
              <a:rPr lang="en-GB" b="1" i="0" dirty="0">
                <a:solidFill>
                  <a:schemeClr val="bg1"/>
                </a:solidFill>
                <a:effectLst/>
                <a:latin typeface="Helvetica Neue"/>
              </a:rPr>
              <a:t>Spotify Audio Feature Exploration</a:t>
            </a:r>
            <a:endParaRPr lang="en-FI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D29C7B-7A27-4B8D-9121-F68D14ACD1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6932" y="5460805"/>
            <a:ext cx="4465186" cy="1667672"/>
          </a:xfrm>
        </p:spPr>
        <p:txBody>
          <a:bodyPr>
            <a:normAutofit fontScale="32500" lnSpcReduction="20000"/>
          </a:bodyPr>
          <a:lstStyle/>
          <a:p>
            <a:endParaRPr lang="fi-FI" sz="2500" dirty="0"/>
          </a:p>
          <a:p>
            <a:endParaRPr lang="fi-FI" sz="2500" dirty="0"/>
          </a:p>
          <a:p>
            <a:pPr algn="l"/>
            <a:r>
              <a:rPr lang="fi-FI" sz="8400" b="1" dirty="0">
                <a:solidFill>
                  <a:schemeClr val="bg1"/>
                </a:solidFill>
              </a:rPr>
              <a:t>Dung Nguyen</a:t>
            </a:r>
          </a:p>
          <a:p>
            <a:pPr algn="l"/>
            <a:r>
              <a:rPr lang="fi-FI" sz="8400" b="1" dirty="0">
                <a:solidFill>
                  <a:schemeClr val="bg1"/>
                </a:solidFill>
              </a:rPr>
              <a:t>November 14th, 2021</a:t>
            </a:r>
            <a:endParaRPr lang="en-FI" sz="8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63301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09A0C-D7C6-49FF-98D6-669D91AC27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400" y="355600"/>
            <a:ext cx="10515600" cy="1325563"/>
          </a:xfrm>
        </p:spPr>
        <p:txBody>
          <a:bodyPr>
            <a:normAutofit/>
          </a:bodyPr>
          <a:lstStyle/>
          <a:p>
            <a:pPr algn="l"/>
            <a:r>
              <a:rPr lang="fi-FI" sz="3600" b="1" dirty="0"/>
              <a:t>Data Assessing &amp; Cleaning &amp; Feature Engineering</a:t>
            </a:r>
            <a:endParaRPr lang="en-FI" sz="36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F40A72-844E-45B8-97D9-124FE8F843E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GB" sz="2600" b="1" i="0" dirty="0">
                <a:solidFill>
                  <a:srgbClr val="000000"/>
                </a:solidFill>
                <a:effectLst/>
              </a:rPr>
              <a:t>130663</a:t>
            </a:r>
            <a:r>
              <a:rPr lang="en-GB" sz="2600" b="0" i="0" dirty="0">
                <a:solidFill>
                  <a:srgbClr val="000000"/>
                </a:solidFill>
                <a:effectLst/>
              </a:rPr>
              <a:t> rows &amp; </a:t>
            </a:r>
            <a:r>
              <a:rPr lang="en-GB" sz="2600" b="1" i="0" dirty="0">
                <a:solidFill>
                  <a:srgbClr val="000000"/>
                </a:solidFill>
                <a:effectLst/>
              </a:rPr>
              <a:t>17</a:t>
            </a:r>
            <a:r>
              <a:rPr lang="en-GB" sz="2600" b="0" i="0" dirty="0">
                <a:solidFill>
                  <a:srgbClr val="000000"/>
                </a:solidFill>
                <a:effectLst/>
              </a:rPr>
              <a:t> columns</a:t>
            </a:r>
          </a:p>
          <a:p>
            <a:r>
              <a:rPr lang="en-GB" sz="2600" dirty="0">
                <a:solidFill>
                  <a:srgbClr val="000000"/>
                </a:solidFill>
              </a:rPr>
              <a:t>N</a:t>
            </a:r>
            <a:r>
              <a:rPr lang="en-GB" sz="2600" b="0" i="0" dirty="0">
                <a:solidFill>
                  <a:srgbClr val="000000"/>
                </a:solidFill>
                <a:effectLst/>
              </a:rPr>
              <a:t>o missing values</a:t>
            </a:r>
          </a:p>
          <a:p>
            <a:r>
              <a:rPr lang="en-GB" sz="2600" b="0" i="0" dirty="0">
                <a:solidFill>
                  <a:srgbClr val="000000"/>
                </a:solidFill>
                <a:effectLst/>
              </a:rPr>
              <a:t>No duplicated rows, </a:t>
            </a:r>
            <a:r>
              <a:rPr lang="en-GB" sz="2600" b="0" i="0" dirty="0">
                <a:solidFill>
                  <a:srgbClr val="111111"/>
                </a:solidFill>
                <a:effectLst/>
              </a:rPr>
              <a:t>but deeper investigation reveals that there are rows sharing all same values but different </a:t>
            </a:r>
            <a:r>
              <a:rPr lang="en-GB" sz="2600" b="0" i="0" dirty="0" err="1">
                <a:solidFill>
                  <a:srgbClr val="111111"/>
                </a:solidFill>
                <a:effectLst/>
              </a:rPr>
              <a:t>track_names</a:t>
            </a:r>
            <a:r>
              <a:rPr lang="en-GB" sz="2600" b="0" i="0" dirty="0">
                <a:solidFill>
                  <a:srgbClr val="111111"/>
                </a:solidFill>
                <a:effectLst/>
              </a:rPr>
              <a:t>  -&gt; drop those rows</a:t>
            </a:r>
          </a:p>
          <a:p>
            <a:r>
              <a:rPr lang="en-GB" sz="2600" dirty="0">
                <a:solidFill>
                  <a:srgbClr val="111111"/>
                </a:solidFill>
              </a:rPr>
              <a:t>Data types are correct for all columns except </a:t>
            </a:r>
            <a:r>
              <a:rPr lang="en-GB" sz="2600" b="1" dirty="0">
                <a:solidFill>
                  <a:srgbClr val="111111"/>
                </a:solidFill>
              </a:rPr>
              <a:t>mode</a:t>
            </a:r>
            <a:r>
              <a:rPr lang="en-GB" sz="2600" dirty="0">
                <a:solidFill>
                  <a:srgbClr val="111111"/>
                </a:solidFill>
              </a:rPr>
              <a:t> which should be </a:t>
            </a:r>
            <a:r>
              <a:rPr lang="en-GB" sz="2600" b="1" dirty="0" err="1">
                <a:solidFill>
                  <a:srgbClr val="111111"/>
                </a:solidFill>
              </a:rPr>
              <a:t>boolean</a:t>
            </a:r>
            <a:r>
              <a:rPr lang="en-GB" sz="2600" dirty="0">
                <a:solidFill>
                  <a:srgbClr val="111111"/>
                </a:solidFill>
              </a:rPr>
              <a:t> instead of integer</a:t>
            </a:r>
          </a:p>
          <a:p>
            <a:r>
              <a:rPr lang="en-GB" sz="2600" dirty="0">
                <a:solidFill>
                  <a:srgbClr val="111111"/>
                </a:solidFill>
              </a:rPr>
              <a:t>Duration in </a:t>
            </a:r>
            <a:r>
              <a:rPr lang="en-GB" sz="2600" b="1" dirty="0" err="1">
                <a:solidFill>
                  <a:srgbClr val="111111"/>
                </a:solidFill>
              </a:rPr>
              <a:t>miliseconds</a:t>
            </a:r>
            <a:r>
              <a:rPr lang="en-GB" sz="2600" dirty="0">
                <a:solidFill>
                  <a:srgbClr val="111111"/>
                </a:solidFill>
              </a:rPr>
              <a:t> is not </a:t>
            </a:r>
            <a:r>
              <a:rPr lang="fi-FI" sz="2600" dirty="0">
                <a:solidFill>
                  <a:srgbClr val="111111"/>
                </a:solidFill>
              </a:rPr>
              <a:t>intuitive for interpretation -&gt; feature engineering to </a:t>
            </a:r>
            <a:r>
              <a:rPr lang="fi-FI" sz="2600" b="1" dirty="0">
                <a:solidFill>
                  <a:srgbClr val="111111"/>
                </a:solidFill>
              </a:rPr>
              <a:t>minutes</a:t>
            </a:r>
            <a:endParaRPr lang="fi-FI" sz="2600" b="1" dirty="0"/>
          </a:p>
          <a:p>
            <a:endParaRPr lang="fi-FI" sz="2400" dirty="0"/>
          </a:p>
          <a:p>
            <a:endParaRPr lang="fi-FI" sz="2400" dirty="0"/>
          </a:p>
          <a:p>
            <a:endParaRPr lang="fi-FI" sz="2400" dirty="0"/>
          </a:p>
          <a:p>
            <a:endParaRPr lang="en-FI" sz="2400" dirty="0">
              <a:solidFill>
                <a:schemeClr val="bg1"/>
              </a:solidFill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3BFA6BF-C414-4A08-84F2-1364CBBFCCB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840652" y="1788089"/>
            <a:ext cx="5976210" cy="823912"/>
          </a:xfrm>
        </p:spPr>
        <p:txBody>
          <a:bodyPr>
            <a:noAutofit/>
          </a:bodyPr>
          <a:lstStyle/>
          <a:p>
            <a:endParaRPr lang="fi-FI" dirty="0"/>
          </a:p>
          <a:p>
            <a:r>
              <a:rPr lang="fi-FI" dirty="0"/>
              <a:t>Duplicated rows with same track_id</a:t>
            </a:r>
          </a:p>
          <a:p>
            <a:endParaRPr lang="en-FI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8C3B44-50D3-4343-8FB2-F3F2A9880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0000" y="17745"/>
            <a:ext cx="3072000" cy="1728000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B245455-AC41-42EC-8622-F2AAB3E270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6866" y="1384804"/>
            <a:ext cx="5157787" cy="823912"/>
          </a:xfrm>
        </p:spPr>
        <p:txBody>
          <a:bodyPr>
            <a:normAutofit/>
          </a:bodyPr>
          <a:lstStyle/>
          <a:p>
            <a:r>
              <a:rPr lang="fi-FI" sz="2800" dirty="0"/>
              <a:t>Assessing</a:t>
            </a:r>
            <a:endParaRPr lang="en-FI" sz="28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D7251DC-7F2B-4024-8CCB-F181FB7693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4427" y="2357515"/>
            <a:ext cx="5826514" cy="40320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B53DB9F8-CA86-4E86-B7A2-3518CDF3824F}"/>
              </a:ext>
            </a:extLst>
          </p:cNvPr>
          <p:cNvSpPr/>
          <p:nvPr/>
        </p:nvSpPr>
        <p:spPr>
          <a:xfrm>
            <a:off x="6729046" y="4986215"/>
            <a:ext cx="1867877" cy="1516185"/>
          </a:xfrm>
          <a:prstGeom prst="rect">
            <a:avLst/>
          </a:prstGeom>
          <a:noFill/>
          <a:ln w="762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FI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D4B09EA-F4A2-48E8-BE77-E0487EA8BA8D}"/>
              </a:ext>
            </a:extLst>
          </p:cNvPr>
          <p:cNvSpPr/>
          <p:nvPr/>
        </p:nvSpPr>
        <p:spPr>
          <a:xfrm>
            <a:off x="8729785" y="4986215"/>
            <a:ext cx="3290277" cy="14224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582584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09A0C-D7C6-49FF-98D6-669D91AC27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400" y="355600"/>
            <a:ext cx="10515600" cy="1325563"/>
          </a:xfrm>
        </p:spPr>
        <p:txBody>
          <a:bodyPr>
            <a:normAutofit/>
          </a:bodyPr>
          <a:lstStyle/>
          <a:p>
            <a:pPr algn="l"/>
            <a:r>
              <a:rPr lang="fi-FI" sz="3600" b="1" dirty="0"/>
              <a:t>Data Assessing &amp; Cleaning &amp; Feature Engineering</a:t>
            </a:r>
            <a:endParaRPr lang="en-FI" sz="3600" b="1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3BFA6BF-C414-4A08-84F2-1364CBBFCCB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218217" y="1505256"/>
            <a:ext cx="5976210" cy="823912"/>
          </a:xfrm>
        </p:spPr>
        <p:txBody>
          <a:bodyPr>
            <a:noAutofit/>
          </a:bodyPr>
          <a:lstStyle/>
          <a:p>
            <a:endParaRPr lang="fi-FI" dirty="0"/>
          </a:p>
          <a:p>
            <a:r>
              <a:rPr lang="fi-FI" dirty="0"/>
              <a:t>Duplicated rows with same track_id</a:t>
            </a:r>
          </a:p>
          <a:p>
            <a:endParaRPr lang="en-FI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8C3B44-50D3-4343-8FB2-F3F2A9880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0000" y="17745"/>
            <a:ext cx="3072000" cy="172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D7251DC-7F2B-4024-8CCB-F181FB7693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88" y="1945743"/>
            <a:ext cx="5826514" cy="40320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B53DB9F8-CA86-4E86-B7A2-3518CDF3824F}"/>
              </a:ext>
            </a:extLst>
          </p:cNvPr>
          <p:cNvSpPr/>
          <p:nvPr/>
        </p:nvSpPr>
        <p:spPr>
          <a:xfrm>
            <a:off x="579190" y="4528833"/>
            <a:ext cx="1867877" cy="1516185"/>
          </a:xfrm>
          <a:prstGeom prst="rect">
            <a:avLst/>
          </a:prstGeom>
          <a:noFill/>
          <a:ln w="762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FI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D4B09EA-F4A2-48E8-BE77-E0487EA8BA8D}"/>
              </a:ext>
            </a:extLst>
          </p:cNvPr>
          <p:cNvSpPr/>
          <p:nvPr/>
        </p:nvSpPr>
        <p:spPr>
          <a:xfrm>
            <a:off x="2538374" y="4634779"/>
            <a:ext cx="3290277" cy="14224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FI" dirty="0"/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F643E419-434B-43EB-BFD2-EC800F4880EA}"/>
              </a:ext>
            </a:extLst>
          </p:cNvPr>
          <p:cNvSpPr txBox="1">
            <a:spLocks/>
          </p:cNvSpPr>
          <p:nvPr/>
        </p:nvSpPr>
        <p:spPr>
          <a:xfrm>
            <a:off x="6971462" y="4086894"/>
            <a:ext cx="5988529" cy="75471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i-FI" dirty="0"/>
              <a:t>Drop those duplicated rows </a:t>
            </a:r>
          </a:p>
          <a:p>
            <a:endParaRPr lang="en-FI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06B2877-1F3E-46BE-88F7-04682F23BD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4680" y="4528833"/>
            <a:ext cx="5237891" cy="1584000"/>
          </a:xfrm>
          <a:prstGeom prst="rect">
            <a:avLst/>
          </a:prstGeom>
        </p:spPr>
      </p:pic>
      <p:sp>
        <p:nvSpPr>
          <p:cNvPr id="16" name="Arrow: Right 15">
            <a:extLst>
              <a:ext uri="{FF2B5EF4-FFF2-40B4-BE49-F238E27FC236}">
                <a16:creationId xmlns:a16="http://schemas.microsoft.com/office/drawing/2014/main" id="{0450B6F7-EB56-4E15-B4B3-48791638EE0D}"/>
              </a:ext>
            </a:extLst>
          </p:cNvPr>
          <p:cNvSpPr/>
          <p:nvPr/>
        </p:nvSpPr>
        <p:spPr>
          <a:xfrm>
            <a:off x="6106538" y="5072184"/>
            <a:ext cx="792000" cy="6840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I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2607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D541D900-6BD8-4D88-B33D-DD8C68756BA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63234" y="2017037"/>
            <a:ext cx="3447974" cy="2916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809A0C-D7C6-49FF-98D6-669D91AC27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400" y="355600"/>
            <a:ext cx="10515600" cy="1325563"/>
          </a:xfrm>
        </p:spPr>
        <p:txBody>
          <a:bodyPr>
            <a:normAutofit/>
          </a:bodyPr>
          <a:lstStyle/>
          <a:p>
            <a:pPr algn="l"/>
            <a:r>
              <a:rPr lang="fi-FI" sz="3600" b="1" dirty="0"/>
              <a:t>Data Assessing &amp; Cleaning &amp; Feature Engineering</a:t>
            </a:r>
            <a:endParaRPr lang="en-FI" sz="36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8C3B44-50D3-4343-8FB2-F3F2A98809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5125" y="1531037"/>
            <a:ext cx="3456000" cy="1944000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B245455-AC41-42EC-8622-F2AAB3E270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7407" y="1119081"/>
            <a:ext cx="5157787" cy="823912"/>
          </a:xfrm>
        </p:spPr>
        <p:txBody>
          <a:bodyPr>
            <a:normAutofit/>
          </a:bodyPr>
          <a:lstStyle/>
          <a:p>
            <a:r>
              <a:rPr lang="fi-FI" sz="2800" dirty="0"/>
              <a:t>Mode to boolean</a:t>
            </a:r>
            <a:endParaRPr lang="en-FI" sz="28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53DB9F8-CA86-4E86-B7A2-3518CDF3824F}"/>
              </a:ext>
            </a:extLst>
          </p:cNvPr>
          <p:cNvSpPr/>
          <p:nvPr/>
        </p:nvSpPr>
        <p:spPr>
          <a:xfrm>
            <a:off x="470024" y="3829281"/>
            <a:ext cx="1867877" cy="252000"/>
          </a:xfrm>
          <a:prstGeom prst="rect">
            <a:avLst/>
          </a:prstGeom>
          <a:noFill/>
          <a:ln w="762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FI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01148BF6-02FC-49B8-8E22-B1F8ACACBA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225160" y="4238518"/>
            <a:ext cx="5183188" cy="823912"/>
          </a:xfrm>
        </p:spPr>
        <p:txBody>
          <a:bodyPr>
            <a:normAutofit/>
          </a:bodyPr>
          <a:lstStyle/>
          <a:p>
            <a:r>
              <a:rPr lang="fi-FI" sz="2800" dirty="0"/>
              <a:t>Duration to minutes</a:t>
            </a:r>
            <a:endParaRPr lang="en-FI" sz="28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DF9478A-31D6-4BE5-86D8-120899FA1D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7828" y="1942993"/>
            <a:ext cx="2788665" cy="3204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0E4E61F1-E024-4372-A3F5-129EF31E4118}"/>
              </a:ext>
            </a:extLst>
          </p:cNvPr>
          <p:cNvSpPr/>
          <p:nvPr/>
        </p:nvSpPr>
        <p:spPr>
          <a:xfrm>
            <a:off x="4324871" y="4071558"/>
            <a:ext cx="1867877" cy="236112"/>
          </a:xfrm>
          <a:prstGeom prst="rect">
            <a:avLst/>
          </a:prstGeom>
          <a:noFill/>
          <a:ln w="762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FI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55FD4E6-3934-48B7-9B4B-D07A08D229B6}"/>
              </a:ext>
            </a:extLst>
          </p:cNvPr>
          <p:cNvCxnSpPr/>
          <p:nvPr/>
        </p:nvCxnSpPr>
        <p:spPr>
          <a:xfrm>
            <a:off x="2382689" y="3960142"/>
            <a:ext cx="1870703" cy="242277"/>
          </a:xfrm>
          <a:prstGeom prst="straightConnector1">
            <a:avLst/>
          </a:prstGeom>
          <a:ln w="76200">
            <a:prstDash val="soli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3FD46E09-430F-4365-9C7C-880DF52683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72157" y="5180809"/>
            <a:ext cx="5398729" cy="7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529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3" grpId="0" build="p"/>
      <p:bldP spid="1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3F6C66-D6D7-4A72-9928-967AEA400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549" y="228338"/>
            <a:ext cx="10578901" cy="643466"/>
          </a:xfrm>
        </p:spPr>
        <p:txBody>
          <a:bodyPr>
            <a:noAutofit/>
          </a:bodyPr>
          <a:lstStyle/>
          <a:p>
            <a:r>
              <a:rPr lang="en-US" sz="3000" dirty="0">
                <a:latin typeface="+mn-lt"/>
              </a:rPr>
              <a:t>EDA - </a:t>
            </a:r>
            <a:r>
              <a:rPr lang="en-GB" sz="3000" i="0" dirty="0">
                <a:solidFill>
                  <a:srgbClr val="000000"/>
                </a:solidFill>
                <a:effectLst/>
                <a:latin typeface="+mn-lt"/>
              </a:rPr>
              <a:t>Research Question 1: Most popular artists and tracks?</a:t>
            </a:r>
            <a:br>
              <a:rPr lang="en-GB" sz="3000" i="0" dirty="0">
                <a:solidFill>
                  <a:srgbClr val="000000"/>
                </a:solidFill>
                <a:effectLst/>
                <a:latin typeface="+mn-lt"/>
              </a:rPr>
            </a:br>
            <a:r>
              <a:rPr lang="en-GB" sz="3000" i="0" dirty="0">
                <a:solidFill>
                  <a:srgbClr val="000000"/>
                </a:solidFill>
                <a:effectLst/>
                <a:latin typeface="+mn-lt"/>
              </a:rPr>
              <a:t>1.1. </a:t>
            </a:r>
            <a:r>
              <a:rPr lang="en-US" sz="3000" dirty="0">
                <a:latin typeface="+mn-lt"/>
              </a:rPr>
              <a:t>Who are top 10 prolific artists?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E33DF780-2A4E-4E2E-9A8A-0E8820FDCFF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3860" y="3558800"/>
            <a:ext cx="6158589" cy="3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375F8DD-9947-49D5-A366-43354B491D8D}"/>
              </a:ext>
            </a:extLst>
          </p:cNvPr>
          <p:cNvSpPr/>
          <p:nvPr/>
        </p:nvSpPr>
        <p:spPr>
          <a:xfrm>
            <a:off x="559039" y="960934"/>
            <a:ext cx="4594821" cy="569386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lvl="0"/>
            <a:r>
              <a:rPr lang="en-GB" sz="2600" b="1" dirty="0">
                <a:ln w="0"/>
                <a:solidFill>
                  <a:schemeClr val="accent6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Bach</a:t>
            </a:r>
            <a:r>
              <a:rPr lang="en-GB" sz="2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was considered to be the busiest musician of all time till 2019 with </a:t>
            </a:r>
            <a:r>
              <a:rPr lang="en-GB" sz="2600" b="1" dirty="0">
                <a:ln w="0"/>
                <a:solidFill>
                  <a:schemeClr val="accent6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&gt;3600 tracks</a:t>
            </a:r>
            <a:endParaRPr lang="en-GB" sz="2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lvl="0"/>
            <a:r>
              <a:rPr lang="en-GB" sz="2600" b="1" dirty="0">
                <a:ln w="0"/>
                <a:solidFill>
                  <a:schemeClr val="accent6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Mozart</a:t>
            </a:r>
            <a:r>
              <a:rPr lang="en-GB" sz="2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came second with </a:t>
            </a:r>
            <a:r>
              <a:rPr lang="en-GB" sz="2600" b="1" dirty="0">
                <a:ln w="0"/>
                <a:solidFill>
                  <a:schemeClr val="accent6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1751</a:t>
            </a:r>
            <a:r>
              <a:rPr lang="en-GB" sz="2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masterpieces.</a:t>
            </a:r>
          </a:p>
          <a:p>
            <a:pPr lvl="0"/>
            <a:endParaRPr lang="en-GB" sz="2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lvl="0"/>
            <a:r>
              <a:rPr lang="en-GB" sz="2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Interestingly, </a:t>
            </a:r>
            <a:r>
              <a:rPr lang="en-GB" sz="2600" dirty="0">
                <a:ln w="0"/>
                <a:solidFill>
                  <a:schemeClr val="accent6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6 out of 10 </a:t>
            </a:r>
            <a:r>
              <a:rPr lang="en-GB" sz="2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productive artists are one of the most best-known </a:t>
            </a:r>
            <a:r>
              <a:rPr lang="en-GB" sz="2600" dirty="0">
                <a:ln w="0"/>
                <a:solidFill>
                  <a:schemeClr val="accent6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classical composers</a:t>
            </a:r>
            <a:r>
              <a:rPr lang="en-GB" sz="2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of all time</a:t>
            </a:r>
          </a:p>
          <a:p>
            <a:pPr lvl="0"/>
            <a:endParaRPr lang="en-GB" sz="2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lvl="0"/>
            <a:r>
              <a:rPr lang="en-GB" sz="2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The rest 4 artists represents for electronic music, rap and ballad genre respectively</a:t>
            </a:r>
            <a:endParaRPr lang="en-FI" sz="2600" dirty="0">
              <a:ln w="0"/>
              <a:solidFill>
                <a:schemeClr val="accent6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84DE01-A3C7-45F7-80A5-FCAC7F847E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8927" y="822800"/>
            <a:ext cx="2221632" cy="273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772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3F6C66-D6D7-4A72-9928-967AEA400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591" y="737248"/>
            <a:ext cx="10838763" cy="643466"/>
          </a:xfrm>
        </p:spPr>
        <p:txBody>
          <a:bodyPr>
            <a:noAutofit/>
          </a:bodyPr>
          <a:lstStyle/>
          <a:p>
            <a:r>
              <a:rPr lang="en-US" sz="3000" dirty="0">
                <a:latin typeface="+mn-lt"/>
              </a:rPr>
              <a:t>EDA - </a:t>
            </a:r>
            <a:r>
              <a:rPr lang="en-GB" sz="3000" i="0" dirty="0">
                <a:solidFill>
                  <a:srgbClr val="000000"/>
                </a:solidFill>
                <a:effectLst/>
                <a:latin typeface="+mn-lt"/>
              </a:rPr>
              <a:t>Research Question 1: Most popular artists and tracks</a:t>
            </a:r>
            <a:br>
              <a:rPr lang="en-GB" sz="3000" b="1" i="0" dirty="0">
                <a:solidFill>
                  <a:srgbClr val="000000"/>
                </a:solidFill>
                <a:effectLst/>
                <a:latin typeface="+mn-lt"/>
              </a:rPr>
            </a:br>
            <a:r>
              <a:rPr lang="en-GB" sz="2800" i="0" dirty="0">
                <a:solidFill>
                  <a:srgbClr val="000000"/>
                </a:solidFill>
                <a:effectLst/>
                <a:latin typeface="+mn-lt"/>
              </a:rPr>
              <a:t>1.2 Which artists and tracks are most played-back in the spring of 2019?</a:t>
            </a:r>
            <a:br>
              <a:rPr lang="en-GB" sz="1200" b="1" i="0" dirty="0">
                <a:solidFill>
                  <a:srgbClr val="000000"/>
                </a:solidFill>
                <a:effectLst/>
                <a:latin typeface="Helvetica Neue"/>
              </a:rPr>
            </a:br>
            <a:endParaRPr lang="en-US" sz="3000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E41B854-2932-473C-AB21-C50AA2FE7F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53452" y="1278000"/>
            <a:ext cx="4289501" cy="5580000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30058E3-8721-4FF5-9D49-8D67094FF5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9846" y="1620752"/>
            <a:ext cx="2571415" cy="4500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C6DF900-98B1-4CAC-9925-C195A0AF2675}"/>
              </a:ext>
            </a:extLst>
          </p:cNvPr>
          <p:cNvSpPr/>
          <p:nvPr/>
        </p:nvSpPr>
        <p:spPr>
          <a:xfrm>
            <a:off x="1053780" y="1620752"/>
            <a:ext cx="4489173" cy="300714"/>
          </a:xfrm>
          <a:prstGeom prst="rect">
            <a:avLst/>
          </a:prstGeom>
          <a:noFill/>
          <a:ln w="762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FI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25A2845-BDFF-40B3-96FF-0E331D7B2905}"/>
              </a:ext>
            </a:extLst>
          </p:cNvPr>
          <p:cNvSpPr/>
          <p:nvPr/>
        </p:nvSpPr>
        <p:spPr>
          <a:xfrm>
            <a:off x="7159845" y="2375877"/>
            <a:ext cx="2571415" cy="351692"/>
          </a:xfrm>
          <a:prstGeom prst="rect">
            <a:avLst/>
          </a:prstGeom>
          <a:noFill/>
          <a:ln w="762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2752038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3F6C66-D6D7-4A72-9928-967AEA400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463" y="406400"/>
            <a:ext cx="11901736" cy="1068100"/>
          </a:xfrm>
        </p:spPr>
        <p:txBody>
          <a:bodyPr>
            <a:noAutofit/>
          </a:bodyPr>
          <a:lstStyle/>
          <a:p>
            <a:r>
              <a:rPr lang="en-US" sz="3200" dirty="0">
                <a:latin typeface="+mn-lt"/>
              </a:rPr>
              <a:t>EDA - </a:t>
            </a:r>
            <a:r>
              <a:rPr lang="en-GB" sz="3200" i="0" dirty="0">
                <a:solidFill>
                  <a:srgbClr val="000000"/>
                </a:solidFill>
                <a:effectLst/>
                <a:latin typeface="+mn-lt"/>
              </a:rPr>
              <a:t>Research Question </a:t>
            </a:r>
            <a:r>
              <a:rPr lang="vi-VN" sz="3200" i="0" dirty="0">
                <a:solidFill>
                  <a:srgbClr val="000000"/>
                </a:solidFill>
                <a:effectLst/>
                <a:latin typeface="+mn-lt"/>
              </a:rPr>
              <a:t>2</a:t>
            </a:r>
            <a:r>
              <a:rPr lang="en-GB" sz="3200" i="0" dirty="0">
                <a:solidFill>
                  <a:srgbClr val="000000"/>
                </a:solidFill>
                <a:effectLst/>
                <a:latin typeface="+mn-lt"/>
              </a:rPr>
              <a:t>: Which are the </a:t>
            </a:r>
            <a:r>
              <a:rPr lang="vi-VN" sz="3200" i="0" dirty="0">
                <a:solidFill>
                  <a:srgbClr val="000000"/>
                </a:solidFill>
                <a:effectLst/>
                <a:latin typeface="+mn-lt"/>
              </a:rPr>
              <a:t>charac</a:t>
            </a:r>
            <a:r>
              <a:rPr lang="en-GB" sz="3200" i="0" dirty="0" err="1">
                <a:solidFill>
                  <a:srgbClr val="000000"/>
                </a:solidFill>
                <a:effectLst/>
                <a:latin typeface="+mn-lt"/>
              </a:rPr>
              <a:t>teristics</a:t>
            </a:r>
            <a:r>
              <a:rPr lang="en-GB" sz="3200" i="0" dirty="0">
                <a:solidFill>
                  <a:srgbClr val="000000"/>
                </a:solidFill>
                <a:effectLst/>
                <a:latin typeface="+mn-lt"/>
              </a:rPr>
              <a:t> of the most popular songs in the spring of 2019? And how are the most popular songs different from the rest of songs?</a:t>
            </a:r>
            <a:endParaRPr lang="en-US" sz="3000" dirty="0">
              <a:latin typeface="+mn-lt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375F8DD-9947-49D5-A366-43354B491D8D}"/>
              </a:ext>
            </a:extLst>
          </p:cNvPr>
          <p:cNvSpPr/>
          <p:nvPr/>
        </p:nvSpPr>
        <p:spPr>
          <a:xfrm>
            <a:off x="2274276" y="5888421"/>
            <a:ext cx="6580554" cy="8309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lvl="0"/>
            <a:r>
              <a:rPr lang="en-GB" sz="2400" dirty="0">
                <a:solidFill>
                  <a:schemeClr val="accent6">
                    <a:lumMod val="75000"/>
                  </a:schemeClr>
                </a:solidFill>
                <a:latin typeface="Helvetica Neue"/>
              </a:rPr>
              <a:t>C</a:t>
            </a:r>
            <a:r>
              <a:rPr lang="en-GB" sz="2400" dirty="0">
                <a:ln w="0"/>
                <a:solidFill>
                  <a:schemeClr val="accent6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♯</a:t>
            </a:r>
            <a:r>
              <a:rPr lang="en-GB" sz="2400" dirty="0">
                <a:solidFill>
                  <a:srgbClr val="000000"/>
                </a:solidFill>
                <a:latin typeface="Helvetica Neue"/>
              </a:rPr>
              <a:t>, </a:t>
            </a:r>
            <a:r>
              <a:rPr lang="en-GB" sz="2400" dirty="0">
                <a:solidFill>
                  <a:schemeClr val="accent6">
                    <a:lumMod val="75000"/>
                  </a:schemeClr>
                </a:solidFill>
                <a:latin typeface="Helvetica Neue"/>
              </a:rPr>
              <a:t>C Major </a:t>
            </a:r>
            <a:r>
              <a:rPr lang="en-GB" sz="2400" dirty="0">
                <a:solidFill>
                  <a:srgbClr val="000000"/>
                </a:solidFill>
                <a:latin typeface="Helvetica Neue"/>
              </a:rPr>
              <a:t>and </a:t>
            </a:r>
            <a:r>
              <a:rPr lang="en-GB" sz="2400" dirty="0">
                <a:solidFill>
                  <a:schemeClr val="accent6">
                    <a:lumMod val="75000"/>
                  </a:schemeClr>
                </a:solidFill>
                <a:latin typeface="Helvetica Neue"/>
              </a:rPr>
              <a:t>G Major </a:t>
            </a:r>
            <a:r>
              <a:rPr lang="en-GB" sz="2400" dirty="0">
                <a:solidFill>
                  <a:srgbClr val="000000"/>
                </a:solidFill>
                <a:latin typeface="Helvetica Neue"/>
              </a:rPr>
              <a:t>dominate other keys both in most popular vs non-unpopular tracks. </a:t>
            </a:r>
            <a:endParaRPr lang="en-FI" sz="2400" dirty="0">
              <a:ln w="0"/>
              <a:solidFill>
                <a:schemeClr val="accent6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3411548-3233-49A7-B01C-BCF5315DB6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0199" y="2367198"/>
            <a:ext cx="6336000" cy="3219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95B1B881-ADD6-4F27-BDEC-350CB1C194C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67198"/>
            <a:ext cx="5855144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2BF3F49-8F95-437C-9A78-5FD086C49928}"/>
              </a:ext>
            </a:extLst>
          </p:cNvPr>
          <p:cNvSpPr/>
          <p:nvPr/>
        </p:nvSpPr>
        <p:spPr>
          <a:xfrm>
            <a:off x="720714" y="1643777"/>
            <a:ext cx="2772490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0" cap="none" spc="0" dirty="0">
                <a:ln w="0"/>
                <a:solidFill>
                  <a:schemeClr val="accent6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In ter</a:t>
            </a:r>
            <a:r>
              <a:rPr lang="en-US" sz="3200" dirty="0">
                <a:ln w="0"/>
                <a:solidFill>
                  <a:schemeClr val="accent6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 of key</a:t>
            </a:r>
            <a:endParaRPr lang="en-US" sz="3200" b="0" cap="none" spc="0" dirty="0">
              <a:ln w="0"/>
              <a:solidFill>
                <a:schemeClr val="accent6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4" name="Graphic 13" descr="Music notation">
            <a:extLst>
              <a:ext uri="{FF2B5EF4-FFF2-40B4-BE49-F238E27FC236}">
                <a16:creationId xmlns:a16="http://schemas.microsoft.com/office/drawing/2014/main" id="{224C6562-1CBA-4308-84B8-1D5F4379A1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6139" y="147896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269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3F6C66-D6D7-4A72-9928-967AEA400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754" y="400806"/>
            <a:ext cx="11926277" cy="1325563"/>
          </a:xfrm>
        </p:spPr>
        <p:txBody>
          <a:bodyPr>
            <a:noAutofit/>
          </a:bodyPr>
          <a:lstStyle/>
          <a:p>
            <a:pPr algn="ctr"/>
            <a:r>
              <a:rPr lang="en-US" sz="2800" dirty="0">
                <a:latin typeface="+mn-lt"/>
              </a:rPr>
              <a:t>EDA - </a:t>
            </a:r>
            <a:r>
              <a:rPr lang="en-GB" sz="2800" i="0" dirty="0">
                <a:solidFill>
                  <a:srgbClr val="000000"/>
                </a:solidFill>
                <a:effectLst/>
                <a:latin typeface="+mn-lt"/>
              </a:rPr>
              <a:t>Research Question </a:t>
            </a:r>
            <a:r>
              <a:rPr lang="vi-VN" sz="2800" i="0" dirty="0">
                <a:solidFill>
                  <a:srgbClr val="000000"/>
                </a:solidFill>
                <a:effectLst/>
                <a:latin typeface="+mn-lt"/>
              </a:rPr>
              <a:t>2</a:t>
            </a:r>
            <a:r>
              <a:rPr lang="en-GB" sz="2800" i="0" dirty="0">
                <a:solidFill>
                  <a:srgbClr val="000000"/>
                </a:solidFill>
                <a:effectLst/>
                <a:latin typeface="+mn-lt"/>
              </a:rPr>
              <a:t>: </a:t>
            </a:r>
            <a:r>
              <a:rPr lang="en-GB" sz="2800" dirty="0">
                <a:solidFill>
                  <a:srgbClr val="000000"/>
                </a:solidFill>
                <a:latin typeface="+mn-lt"/>
              </a:rPr>
              <a:t>H</a:t>
            </a:r>
            <a:r>
              <a:rPr lang="en-GB" sz="2800" i="0" dirty="0">
                <a:solidFill>
                  <a:srgbClr val="000000"/>
                </a:solidFill>
                <a:effectLst/>
                <a:latin typeface="+mn-lt"/>
              </a:rPr>
              <a:t>ow are the most popular songs different from the rest of songs?</a:t>
            </a:r>
            <a:br>
              <a:rPr lang="fi-FI" sz="2800" i="0" dirty="0">
                <a:solidFill>
                  <a:srgbClr val="000000"/>
                </a:solidFill>
                <a:effectLst/>
                <a:latin typeface="Helvetica Neue"/>
              </a:rPr>
            </a:br>
            <a:br>
              <a:rPr lang="en-GB" sz="2800" b="1" i="0" dirty="0">
                <a:solidFill>
                  <a:srgbClr val="000000"/>
                </a:solidFill>
                <a:effectLst/>
                <a:latin typeface="Helvetica Neue"/>
              </a:rPr>
            </a:br>
            <a:endParaRPr lang="en-US" sz="28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6E0A0A5-4A7E-423D-BF15-B1157ADEB2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03994"/>
            <a:ext cx="6447604" cy="496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1274D51-3E9C-427C-8465-EE134986094E}"/>
              </a:ext>
            </a:extLst>
          </p:cNvPr>
          <p:cNvSpPr/>
          <p:nvPr/>
        </p:nvSpPr>
        <p:spPr>
          <a:xfrm>
            <a:off x="85969" y="1063587"/>
            <a:ext cx="6904069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0" cap="none" spc="0" dirty="0">
                <a:ln w="0"/>
                <a:solidFill>
                  <a:schemeClr val="accent6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In ter</a:t>
            </a:r>
            <a:r>
              <a:rPr lang="en-US" sz="3200" dirty="0">
                <a:ln w="0"/>
                <a:solidFill>
                  <a:schemeClr val="accent6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 of mood, property and context</a:t>
            </a:r>
            <a:endParaRPr lang="en-US" sz="3200" b="0" cap="none" spc="0" dirty="0">
              <a:ln w="0"/>
              <a:solidFill>
                <a:schemeClr val="accent6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5C417B9-0BAF-438F-8027-51E5FB0F7FC3}"/>
              </a:ext>
            </a:extLst>
          </p:cNvPr>
          <p:cNvSpPr/>
          <p:nvPr/>
        </p:nvSpPr>
        <p:spPr>
          <a:xfrm>
            <a:off x="5478586" y="2632466"/>
            <a:ext cx="6627445" cy="34163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r>
              <a:rPr lang="en-GB" sz="2400" dirty="0">
                <a:solidFill>
                  <a:srgbClr val="000000"/>
                </a:solidFill>
              </a:rPr>
              <a:t>Most popular songs have tendency to be:</a:t>
            </a:r>
          </a:p>
          <a:p>
            <a:r>
              <a:rPr lang="en-GB" sz="2400" dirty="0">
                <a:solidFill>
                  <a:srgbClr val="000000"/>
                </a:solidFill>
              </a:rPr>
              <a:t>         </a:t>
            </a:r>
            <a:r>
              <a:rPr lang="en-GB" sz="2400" b="1" dirty="0">
                <a:solidFill>
                  <a:srgbClr val="000000"/>
                </a:solidFill>
              </a:rPr>
              <a:t>more energetic</a:t>
            </a:r>
            <a:r>
              <a:rPr lang="en-GB" sz="2400" dirty="0">
                <a:solidFill>
                  <a:srgbClr val="000000"/>
                </a:solidFill>
              </a:rPr>
              <a:t>, </a:t>
            </a:r>
            <a:r>
              <a:rPr lang="en-GB" sz="2400" b="1" dirty="0">
                <a:solidFill>
                  <a:srgbClr val="000000"/>
                </a:solidFill>
              </a:rPr>
              <a:t>happier</a:t>
            </a:r>
            <a:r>
              <a:rPr lang="en-GB" sz="2400" dirty="0">
                <a:solidFill>
                  <a:srgbClr val="000000"/>
                </a:solidFill>
              </a:rPr>
              <a:t> and  </a:t>
            </a:r>
            <a:r>
              <a:rPr lang="en-GB" sz="2400" b="1" dirty="0">
                <a:solidFill>
                  <a:srgbClr val="000000"/>
                </a:solidFill>
              </a:rPr>
              <a:t>more danceable </a:t>
            </a:r>
          </a:p>
          <a:p>
            <a:r>
              <a:rPr lang="en-GB" sz="2400" dirty="0">
                <a:solidFill>
                  <a:srgbClr val="000000"/>
                </a:solidFill>
              </a:rPr>
              <a:t>         </a:t>
            </a:r>
          </a:p>
          <a:p>
            <a:r>
              <a:rPr lang="en-GB" sz="2400" b="1" dirty="0">
                <a:solidFill>
                  <a:srgbClr val="000000"/>
                </a:solidFill>
              </a:rPr>
              <a:t>         less acoustic </a:t>
            </a:r>
            <a:r>
              <a:rPr lang="en-GB" sz="2400" dirty="0">
                <a:solidFill>
                  <a:srgbClr val="000000"/>
                </a:solidFill>
              </a:rPr>
              <a:t>with piano/violin  </a:t>
            </a:r>
          </a:p>
          <a:p>
            <a:r>
              <a:rPr lang="en-GB" sz="2400" dirty="0">
                <a:solidFill>
                  <a:srgbClr val="000000"/>
                </a:solidFill>
              </a:rPr>
              <a:t>         but </a:t>
            </a:r>
            <a:r>
              <a:rPr lang="en-GB" sz="2400" b="1" dirty="0">
                <a:solidFill>
                  <a:srgbClr val="000000"/>
                </a:solidFill>
              </a:rPr>
              <a:t>significantly more vocal</a:t>
            </a:r>
          </a:p>
          <a:p>
            <a:r>
              <a:rPr lang="en-GB" sz="2400" b="1" dirty="0">
                <a:solidFill>
                  <a:srgbClr val="000000"/>
                </a:solidFill>
              </a:rPr>
              <a:t>  </a:t>
            </a:r>
            <a:endParaRPr lang="en-GB" sz="2400" dirty="0">
              <a:solidFill>
                <a:srgbClr val="000000"/>
              </a:solidFill>
              <a:sym typeface="Wingdings" panose="05000000000000000000" pitchFamily="2" charset="2"/>
            </a:endParaRPr>
          </a:p>
          <a:p>
            <a:pPr algn="ctr"/>
            <a:r>
              <a:rPr lang="en-GB" sz="2400" dirty="0">
                <a:solidFill>
                  <a:srgbClr val="000000"/>
                </a:solidFill>
                <a:sym typeface="Wingdings" panose="05000000000000000000" pitchFamily="2" charset="2"/>
              </a:rPr>
              <a:t>          S</a:t>
            </a:r>
            <a:r>
              <a:rPr lang="en-GB" sz="2400" dirty="0">
                <a:solidFill>
                  <a:srgbClr val="000000"/>
                </a:solidFill>
              </a:rPr>
              <a:t>ongs have higher likelihood to become hits if </a:t>
            </a:r>
          </a:p>
          <a:p>
            <a:pPr algn="ctr"/>
            <a:r>
              <a:rPr lang="en-GB" sz="2400" dirty="0">
                <a:solidFill>
                  <a:srgbClr val="000000"/>
                </a:solidFill>
              </a:rPr>
              <a:t>       they offer Spotify listeners the </a:t>
            </a:r>
            <a:r>
              <a:rPr lang="en-GB" sz="2400" b="1" dirty="0">
                <a:solidFill>
                  <a:srgbClr val="000000"/>
                </a:solidFill>
              </a:rPr>
              <a:t>more compelling vocals, cheerful and positive feelings</a:t>
            </a:r>
            <a:endParaRPr lang="en-FI" sz="2400" dirty="0"/>
          </a:p>
        </p:txBody>
      </p:sp>
      <p:pic>
        <p:nvPicPr>
          <p:cNvPr id="12" name="Graphic 11" descr="Dance">
            <a:extLst>
              <a:ext uri="{FF2B5EF4-FFF2-40B4-BE49-F238E27FC236}">
                <a16:creationId xmlns:a16="http://schemas.microsoft.com/office/drawing/2014/main" id="{E7CCCBD6-648B-4829-A47D-4494E0CF2F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5566892" y="2942500"/>
            <a:ext cx="576000" cy="576000"/>
          </a:xfrm>
          <a:prstGeom prst="rect">
            <a:avLst/>
          </a:prstGeom>
        </p:spPr>
      </p:pic>
      <p:pic>
        <p:nvPicPr>
          <p:cNvPr id="16" name="Graphic 15" descr="Volume">
            <a:extLst>
              <a:ext uri="{FF2B5EF4-FFF2-40B4-BE49-F238E27FC236}">
                <a16:creationId xmlns:a16="http://schemas.microsoft.com/office/drawing/2014/main" id="{2E669E17-14A4-4D4B-9CD7-DEBA8F7ACDB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566892" y="3848487"/>
            <a:ext cx="576000" cy="576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C53C763-DE9C-4AC5-B9A7-75013248580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66892" y="5114584"/>
            <a:ext cx="488838" cy="4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808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3F6C66-D6D7-4A72-9928-967AEA400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9" y="767556"/>
            <a:ext cx="10515600" cy="1177845"/>
          </a:xfrm>
        </p:spPr>
        <p:txBody>
          <a:bodyPr>
            <a:noAutofit/>
          </a:bodyPr>
          <a:lstStyle/>
          <a:p>
            <a:pPr algn="ctr"/>
            <a:r>
              <a:rPr lang="en-US" sz="3000" dirty="0">
                <a:latin typeface="+mn-lt"/>
              </a:rPr>
              <a:t>EDA - </a:t>
            </a:r>
            <a:r>
              <a:rPr lang="en-GB" sz="3000" i="0" dirty="0">
                <a:solidFill>
                  <a:srgbClr val="000000"/>
                </a:solidFill>
                <a:effectLst/>
                <a:latin typeface="+mn-lt"/>
              </a:rPr>
              <a:t>Research Question </a:t>
            </a:r>
            <a:r>
              <a:rPr lang="vi-VN" sz="3000" i="0" dirty="0">
                <a:solidFill>
                  <a:srgbClr val="000000"/>
                </a:solidFill>
                <a:effectLst/>
                <a:latin typeface="+mn-lt"/>
              </a:rPr>
              <a:t>2</a:t>
            </a:r>
            <a:r>
              <a:rPr lang="en-GB" sz="3000" i="0" dirty="0">
                <a:solidFill>
                  <a:srgbClr val="000000"/>
                </a:solidFill>
                <a:effectLst/>
                <a:latin typeface="+mn-lt"/>
              </a:rPr>
              <a:t>: </a:t>
            </a:r>
            <a:r>
              <a:rPr lang="en-GB" sz="3200" dirty="0">
                <a:solidFill>
                  <a:srgbClr val="000000"/>
                </a:solidFill>
                <a:latin typeface="+mn-lt"/>
              </a:rPr>
              <a:t>H</a:t>
            </a:r>
            <a:r>
              <a:rPr lang="en-GB" sz="3200" i="0" dirty="0">
                <a:solidFill>
                  <a:srgbClr val="000000"/>
                </a:solidFill>
                <a:effectLst/>
                <a:latin typeface="+mn-lt"/>
              </a:rPr>
              <a:t>ow are the most popular songs different from the rest of songs?</a:t>
            </a:r>
            <a:br>
              <a:rPr lang="en-GB" sz="3000" i="0" dirty="0">
                <a:solidFill>
                  <a:srgbClr val="000000"/>
                </a:solidFill>
                <a:effectLst/>
                <a:latin typeface="+mn-lt"/>
              </a:rPr>
            </a:br>
            <a:br>
              <a:rPr lang="vi-VN" sz="3000" i="0" dirty="0">
                <a:solidFill>
                  <a:srgbClr val="000000"/>
                </a:solidFill>
                <a:effectLst/>
                <a:latin typeface="Helvetica Neue"/>
              </a:rPr>
            </a:br>
            <a:br>
              <a:rPr lang="en-GB" sz="3000" i="0" dirty="0">
                <a:solidFill>
                  <a:srgbClr val="000000"/>
                </a:solidFill>
                <a:effectLst/>
                <a:latin typeface="Helvetica Neue"/>
              </a:rPr>
            </a:br>
            <a:endParaRPr lang="en-US" sz="30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B44219-36CF-49DF-A97C-89CF750FDC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4399" y="1616451"/>
            <a:ext cx="5157787" cy="547557"/>
          </a:xfrm>
        </p:spPr>
        <p:txBody>
          <a:bodyPr/>
          <a:lstStyle/>
          <a:p>
            <a:r>
              <a:rPr lang="fi-FI" dirty="0"/>
              <a:t>Tracks longer than 1 hour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240BEFE2-7872-4725-AD5F-A6D34B6263E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64674" y="2164008"/>
            <a:ext cx="4702245" cy="4608000"/>
          </a:xfr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16846C9-C666-4B7B-8D6B-72F42931D1D8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/>
          <a:stretch>
            <a:fillRect/>
          </a:stretch>
        </p:blipFill>
        <p:spPr>
          <a:xfrm>
            <a:off x="973757" y="999051"/>
            <a:ext cx="642447" cy="648000"/>
          </a:xfr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5FBAF95-D95E-4530-A3A0-26BF450C62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8227" y="1755000"/>
            <a:ext cx="6633773" cy="33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A0DE336-51B6-424E-9FD5-6133A74AD349}"/>
              </a:ext>
            </a:extLst>
          </p:cNvPr>
          <p:cNvSpPr/>
          <p:nvPr/>
        </p:nvSpPr>
        <p:spPr>
          <a:xfrm>
            <a:off x="1294981" y="1079925"/>
            <a:ext cx="3638561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0" cap="none" spc="0" dirty="0">
                <a:ln w="0"/>
                <a:solidFill>
                  <a:schemeClr val="accent6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In ter</a:t>
            </a:r>
            <a:r>
              <a:rPr lang="en-US" sz="3200" dirty="0">
                <a:ln w="0"/>
                <a:solidFill>
                  <a:schemeClr val="accent6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 of duration</a:t>
            </a:r>
            <a:endParaRPr lang="en-US" sz="3200" b="0" cap="none" spc="0" dirty="0">
              <a:ln w="0"/>
              <a:solidFill>
                <a:schemeClr val="accent6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11505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8335387D-493A-410C-A774-FACFDD8291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5538" y="686754"/>
            <a:ext cx="6825000" cy="6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F3F6C66-D6D7-4A72-9928-967AEA400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338" y="273538"/>
            <a:ext cx="11199447" cy="1414585"/>
          </a:xfrm>
        </p:spPr>
        <p:txBody>
          <a:bodyPr>
            <a:noAutofit/>
          </a:bodyPr>
          <a:lstStyle/>
          <a:p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EDA - </a:t>
            </a:r>
            <a:r>
              <a:rPr lang="en-GB" sz="2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Are</a:t>
            </a:r>
            <a:r>
              <a:rPr lang="en-GB" sz="260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there any strong correlations between audio features themself?</a:t>
            </a:r>
            <a:br>
              <a:rPr lang="en-GB" sz="3000" i="0" dirty="0">
                <a:solidFill>
                  <a:srgbClr val="000000"/>
                </a:solidFill>
                <a:effectLst/>
                <a:latin typeface="Helvetica Neue"/>
              </a:rPr>
            </a:br>
            <a:br>
              <a:rPr lang="vi-VN" sz="3000" i="0" dirty="0">
                <a:solidFill>
                  <a:srgbClr val="000000"/>
                </a:solidFill>
                <a:effectLst/>
                <a:latin typeface="Helvetica Neue"/>
              </a:rPr>
            </a:br>
            <a:br>
              <a:rPr lang="en-GB" sz="3000" i="0" dirty="0">
                <a:solidFill>
                  <a:srgbClr val="000000"/>
                </a:solidFill>
                <a:effectLst/>
                <a:latin typeface="Helvetica Neue"/>
              </a:rPr>
            </a:br>
            <a:endParaRPr lang="en-US" sz="3000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2FCB0BC-93D2-4506-AA9E-9953F77A33EB}"/>
              </a:ext>
            </a:extLst>
          </p:cNvPr>
          <p:cNvSpPr/>
          <p:nvPr/>
        </p:nvSpPr>
        <p:spPr>
          <a:xfrm>
            <a:off x="7820568" y="1482600"/>
            <a:ext cx="468000" cy="468000"/>
          </a:xfrm>
          <a:prstGeom prst="ellipse">
            <a:avLst/>
          </a:prstGeom>
          <a:noFill/>
          <a:ln w="25400" cmpd="sng">
            <a:solidFill>
              <a:schemeClr val="tx1"/>
            </a:solidFill>
            <a:prstDash val="soli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FI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084FD9C-682A-4E7E-BC32-951646963159}"/>
              </a:ext>
            </a:extLst>
          </p:cNvPr>
          <p:cNvSpPr/>
          <p:nvPr/>
        </p:nvSpPr>
        <p:spPr>
          <a:xfrm>
            <a:off x="9628553" y="1122600"/>
            <a:ext cx="468000" cy="3600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FI">
              <a:ln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3A73E45-937D-4813-AA14-0F358C5B7A5E}"/>
              </a:ext>
            </a:extLst>
          </p:cNvPr>
          <p:cNvSpPr/>
          <p:nvPr/>
        </p:nvSpPr>
        <p:spPr>
          <a:xfrm>
            <a:off x="6799385" y="5267569"/>
            <a:ext cx="398584" cy="359508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I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EBA8B7A-D9A9-4CDA-ABEA-F81266FA0999}"/>
              </a:ext>
            </a:extLst>
          </p:cNvPr>
          <p:cNvSpPr/>
          <p:nvPr/>
        </p:nvSpPr>
        <p:spPr>
          <a:xfrm>
            <a:off x="5697416" y="5267569"/>
            <a:ext cx="398584" cy="35950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I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BB79968-AD6D-46BB-9014-5B46A3C90637}"/>
              </a:ext>
            </a:extLst>
          </p:cNvPr>
          <p:cNvSpPr/>
          <p:nvPr/>
        </p:nvSpPr>
        <p:spPr>
          <a:xfrm>
            <a:off x="7479323" y="5267569"/>
            <a:ext cx="398584" cy="359508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I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F9301930-7C12-47D5-82E9-4929581737FF}"/>
              </a:ext>
            </a:extLst>
          </p:cNvPr>
          <p:cNvSpPr txBox="1">
            <a:spLocks/>
          </p:cNvSpPr>
          <p:nvPr/>
        </p:nvSpPr>
        <p:spPr>
          <a:xfrm>
            <a:off x="730738" y="425938"/>
            <a:ext cx="4357077" cy="57453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br>
              <a:rPr lang="en-GB" sz="3000" dirty="0">
                <a:solidFill>
                  <a:srgbClr val="000000"/>
                </a:solidFill>
                <a:latin typeface="Helvetica Neue"/>
              </a:rPr>
            </a:br>
            <a:br>
              <a:rPr lang="vi-VN" sz="3000" dirty="0">
                <a:solidFill>
                  <a:srgbClr val="000000"/>
                </a:solidFill>
                <a:latin typeface="Helvetica Neue"/>
              </a:rPr>
            </a:br>
            <a:br>
              <a:rPr lang="en-GB" sz="3000" dirty="0">
                <a:solidFill>
                  <a:srgbClr val="000000"/>
                </a:solidFill>
                <a:latin typeface="Helvetica Neue"/>
              </a:rPr>
            </a:br>
            <a:endParaRPr lang="en-US" sz="3000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3B8EDD5B-1227-4DB0-8158-9EA1A75E86C2}"/>
              </a:ext>
            </a:extLst>
          </p:cNvPr>
          <p:cNvSpPr txBox="1">
            <a:spLocks/>
          </p:cNvSpPr>
          <p:nvPr/>
        </p:nvSpPr>
        <p:spPr>
          <a:xfrm>
            <a:off x="310253" y="1534169"/>
            <a:ext cx="4683778" cy="43531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tx2">
                  <a:lumMod val="60000"/>
                  <a:lumOff val="40000"/>
                </a:schemeClr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>
                  <a:lumMod val="60000"/>
                  <a:lumOff val="40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>
                  <a:lumMod val="60000"/>
                  <a:lumOff val="40000"/>
                </a:schemeClr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>
                  <a:lumMod val="60000"/>
                  <a:lumOff val="40000"/>
                </a:schemeClr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>
                  <a:lumMod val="60000"/>
                  <a:lumOff val="40000"/>
                </a:schemeClr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>
                  <a:lumMod val="60000"/>
                  <a:lumOff val="40000"/>
                </a:schemeClr>
              </a:buClr>
              <a:buFont typeface="Arial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>
                  <a:lumMod val="60000"/>
                  <a:lumOff val="40000"/>
                </a:schemeClr>
              </a:buClr>
              <a:buFont typeface="Arial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>
                  <a:lumMod val="60000"/>
                  <a:lumOff val="40000"/>
                </a:schemeClr>
              </a:buClr>
              <a:buFont typeface="Arial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>
                  <a:lumMod val="60000"/>
                  <a:lumOff val="40000"/>
                </a:schemeClr>
              </a:buClr>
              <a:buFont typeface="Arial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sz="2600" dirty="0"/>
          </a:p>
          <a:p>
            <a:r>
              <a:rPr lang="fi-FI" sz="2400" b="1" dirty="0"/>
              <a:t>loudness and energy </a:t>
            </a:r>
            <a:r>
              <a:rPr lang="fi-FI" sz="2400" dirty="0"/>
              <a:t>has the highest correlation of 0.77</a:t>
            </a:r>
          </a:p>
          <a:p>
            <a:r>
              <a:rPr lang="fi-FI" sz="2400" dirty="0"/>
              <a:t>the 2nd highest positive association is between </a:t>
            </a:r>
            <a:r>
              <a:rPr lang="fi-FI" sz="2400" b="1" dirty="0"/>
              <a:t>danceability and valence</a:t>
            </a:r>
          </a:p>
          <a:p>
            <a:r>
              <a:rPr lang="fi-FI" sz="2400" b="1" dirty="0"/>
              <a:t>popularity</a:t>
            </a:r>
            <a:r>
              <a:rPr lang="fi-FI" sz="2400" dirty="0"/>
              <a:t> is slightly positive correlated with </a:t>
            </a:r>
            <a:r>
              <a:rPr lang="fi-FI" sz="2400" b="1" dirty="0"/>
              <a:t>instrumentalness, acousticness and liveness</a:t>
            </a:r>
          </a:p>
          <a:p>
            <a:endParaRPr lang="en-GB" dirty="0"/>
          </a:p>
          <a:p>
            <a:endParaRPr lang="en-GB" dirty="0"/>
          </a:p>
          <a:p>
            <a:endParaRPr lang="en-GB" sz="2400" dirty="0">
              <a:solidFill>
                <a:schemeClr val="bg1"/>
              </a:solidFill>
            </a:endParaRPr>
          </a:p>
          <a:p>
            <a:pPr marL="0" indent="0">
              <a:buFont typeface="Arial" pitchFamily="34" charset="0"/>
              <a:buNone/>
            </a:pPr>
            <a:endParaRPr lang="en-FI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7132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09A0C-D7C6-49FF-98D6-669D91AC27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303" y="377306"/>
            <a:ext cx="10058400" cy="1371600"/>
          </a:xfrm>
        </p:spPr>
        <p:txBody>
          <a:bodyPr/>
          <a:lstStyle/>
          <a:p>
            <a:pPr algn="l"/>
            <a:r>
              <a:rPr lang="fi-FI" dirty="0"/>
              <a:t>V. Conclusions: findings and</a:t>
            </a:r>
            <a:br>
              <a:rPr lang="fi-FI" dirty="0"/>
            </a:br>
            <a:r>
              <a:rPr lang="fi-FI" dirty="0"/>
              <a:t>recommendations</a:t>
            </a:r>
            <a:endParaRPr lang="en-FI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1B3BD3-B12C-4A00-8DB8-D81BA5D858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0301" y="-309142"/>
            <a:ext cx="4720345" cy="252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4BBDE2E-3BC6-43DB-B5E4-58C30FE4BD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348" y="1748906"/>
            <a:ext cx="721949" cy="756000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CB94FE3-4A4C-40A5-8996-52CB2DC0FE96}"/>
              </a:ext>
            </a:extLst>
          </p:cNvPr>
          <p:cNvSpPr txBox="1">
            <a:spLocks/>
          </p:cNvSpPr>
          <p:nvPr/>
        </p:nvSpPr>
        <p:spPr>
          <a:xfrm>
            <a:off x="1391138" y="2210858"/>
            <a:ext cx="10312604" cy="429110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tx2">
                  <a:lumMod val="60000"/>
                  <a:lumOff val="40000"/>
                </a:schemeClr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>
                  <a:lumMod val="60000"/>
                  <a:lumOff val="40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>
                  <a:lumMod val="60000"/>
                  <a:lumOff val="40000"/>
                </a:schemeClr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>
                  <a:lumMod val="60000"/>
                  <a:lumOff val="40000"/>
                </a:schemeClr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>
                  <a:lumMod val="60000"/>
                  <a:lumOff val="40000"/>
                </a:schemeClr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>
                  <a:lumMod val="60000"/>
                  <a:lumOff val="40000"/>
                </a:schemeClr>
              </a:buClr>
              <a:buFont typeface="Arial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>
                  <a:lumMod val="60000"/>
                  <a:lumOff val="40000"/>
                </a:schemeClr>
              </a:buClr>
              <a:buFont typeface="Arial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>
                  <a:lumMod val="60000"/>
                  <a:lumOff val="40000"/>
                </a:schemeClr>
              </a:buClr>
              <a:buFont typeface="Arial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>
                  <a:lumMod val="60000"/>
                  <a:lumOff val="40000"/>
                </a:schemeClr>
              </a:buClr>
              <a:buFont typeface="Arial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600" dirty="0"/>
              <a:t>Most prolific artists are of all time best-known composers of classical music. Bach and Mozart were the most prolific</a:t>
            </a:r>
          </a:p>
          <a:p>
            <a:r>
              <a:rPr lang="en-GB" sz="2600" dirty="0"/>
              <a:t>The most popular song is Con </a:t>
            </a:r>
            <a:r>
              <a:rPr lang="en-GB" sz="2600" dirty="0" err="1"/>
              <a:t>Calma</a:t>
            </a:r>
            <a:r>
              <a:rPr lang="en-GB" sz="2600" dirty="0"/>
              <a:t> by Daddy Yankee &amp; the artist with record of hits is Billie </a:t>
            </a:r>
            <a:r>
              <a:rPr lang="en-GB" sz="2600" dirty="0" err="1"/>
              <a:t>Eilish</a:t>
            </a:r>
            <a:endParaRPr lang="en-GB" sz="2600" dirty="0"/>
          </a:p>
          <a:p>
            <a:r>
              <a:rPr lang="en-GB" sz="2600" dirty="0"/>
              <a:t>C ♯, C and G dominate other keys due to theirs convenience and ease to play on piano and guitar</a:t>
            </a:r>
          </a:p>
          <a:p>
            <a:r>
              <a:rPr lang="en-GB" sz="2600" dirty="0"/>
              <a:t> Higher energy and louder songs outperform low energy and quieter ones</a:t>
            </a:r>
          </a:p>
          <a:p>
            <a:r>
              <a:rPr lang="en-GB" sz="2600" dirty="0"/>
              <a:t> Audiences prefer compelling vocals &amp; fresh, cheerful and positive feelings ignited by the tracks</a:t>
            </a:r>
          </a:p>
          <a:p>
            <a:endParaRPr lang="en-GB" sz="2600" dirty="0"/>
          </a:p>
          <a:p>
            <a:endParaRPr lang="en-GB" sz="2600" dirty="0"/>
          </a:p>
        </p:txBody>
      </p:sp>
    </p:spTree>
    <p:extLst>
      <p:ext uri="{BB962C8B-B14F-4D97-AF65-F5344CB8AC3E}">
        <p14:creationId xmlns:p14="http://schemas.microsoft.com/office/powerpoint/2010/main" val="2463583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74415AB-8853-4BE5-AD4A-A2BB14722D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58092" y="0"/>
            <a:ext cx="7101674" cy="4356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6A439B1-37BB-4B26-8479-B9002EB2AB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 flipH="1">
            <a:off x="812799" y="4880890"/>
            <a:ext cx="10039643" cy="1739092"/>
          </a:xfrm>
        </p:spPr>
        <p:txBody>
          <a:bodyPr>
            <a:normAutofit fontScale="90000"/>
          </a:bodyPr>
          <a:lstStyle/>
          <a:p>
            <a:pPr algn="ctr"/>
            <a:br>
              <a:rPr lang="en-GB" sz="2400" b="1" strike="noStrike" dirty="0">
                <a:effectLst/>
                <a:latin typeface="verdana" panose="020B0604030504040204" pitchFamily="34" charset="0"/>
              </a:rPr>
            </a:br>
            <a:r>
              <a:rPr lang="en-GB" sz="2400" b="1" strike="noStrike" dirty="0">
                <a:effectLst/>
                <a:latin typeface="verdana" panose="020B0604030504040204" pitchFamily="34" charset="0"/>
              </a:rPr>
              <a:t>“If I were not a physicist, I would probably </a:t>
            </a:r>
            <a:br>
              <a:rPr lang="en-GB" sz="2400" b="1" strike="noStrike" dirty="0">
                <a:effectLst/>
                <a:latin typeface="verdana" panose="020B0604030504040204" pitchFamily="34" charset="0"/>
              </a:rPr>
            </a:br>
            <a:r>
              <a:rPr lang="en-GB" sz="2400" b="1" strike="noStrike" dirty="0">
                <a:effectLst/>
                <a:latin typeface="verdana" panose="020B0604030504040204" pitchFamily="34" charset="0"/>
              </a:rPr>
              <a:t>be a musician. I often think in music. I live my daydreams in music. I see my life in terms of music.” </a:t>
            </a:r>
            <a:br>
              <a:rPr lang="en-GB" sz="2400" b="1" strike="noStrike" dirty="0">
                <a:effectLst/>
                <a:latin typeface="verdana" panose="020B0604030504040204" pitchFamily="34" charset="0"/>
              </a:rPr>
            </a:br>
            <a:r>
              <a:rPr lang="en-GB" sz="2400" b="1" strike="noStrike" dirty="0">
                <a:effectLst/>
                <a:latin typeface="verdana" panose="020B0604030504040204" pitchFamily="34" charset="0"/>
              </a:rPr>
              <a:t>― </a:t>
            </a:r>
            <a:r>
              <a:rPr lang="en-GB" sz="2400" b="1" strike="noStrike" dirty="0">
                <a:effectLst/>
                <a:latin typeface="inheri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Albert Einstein</a:t>
            </a:r>
            <a:br>
              <a:rPr lang="en-GB" sz="2400" b="1" i="1" strike="noStrike" dirty="0">
                <a:effectLst/>
                <a:latin typeface="Roboto" panose="02000000000000000000" pitchFamily="2" charset="0"/>
              </a:rPr>
            </a:br>
            <a:endParaRPr lang="en-FI" sz="2400" b="1" i="1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3E1CD1B-603A-4816-8F44-454FED61633E}"/>
              </a:ext>
            </a:extLst>
          </p:cNvPr>
          <p:cNvSpPr txBox="1">
            <a:spLocks/>
          </p:cNvSpPr>
          <p:nvPr/>
        </p:nvSpPr>
        <p:spPr>
          <a:xfrm>
            <a:off x="6589913" y="750276"/>
            <a:ext cx="5602085" cy="396240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tx2">
                  <a:lumMod val="60000"/>
                  <a:lumOff val="40000"/>
                </a:schemeClr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>
                  <a:lumMod val="60000"/>
                  <a:lumOff val="40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>
                  <a:lumMod val="60000"/>
                  <a:lumOff val="40000"/>
                </a:schemeClr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>
                  <a:lumMod val="60000"/>
                  <a:lumOff val="40000"/>
                </a:schemeClr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>
                  <a:lumMod val="60000"/>
                  <a:lumOff val="40000"/>
                </a:schemeClr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>
                  <a:lumMod val="60000"/>
                  <a:lumOff val="40000"/>
                </a:schemeClr>
              </a:buClr>
              <a:buFont typeface="Arial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>
                  <a:lumMod val="60000"/>
                  <a:lumOff val="40000"/>
                </a:schemeClr>
              </a:buClr>
              <a:buFont typeface="Arial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>
                  <a:lumMod val="60000"/>
                  <a:lumOff val="40000"/>
                </a:schemeClr>
              </a:buClr>
              <a:buFont typeface="Arial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>
                  <a:lumMod val="60000"/>
                  <a:lumOff val="40000"/>
                </a:schemeClr>
              </a:buClr>
              <a:buFont typeface="Arial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i-FI" sz="2600" dirty="0"/>
              <a:t>      </a:t>
            </a:r>
            <a:r>
              <a:rPr lang="en-GB" dirty="0"/>
              <a:t> </a:t>
            </a:r>
            <a:r>
              <a:rPr lang="en-GB" sz="2400" dirty="0"/>
              <a:t>the world's leading audio streaming subscription service with </a:t>
            </a:r>
            <a:r>
              <a:rPr lang="en-GB" sz="2400" b="1" dirty="0"/>
              <a:t>158M</a:t>
            </a:r>
            <a:r>
              <a:rPr lang="en-GB" sz="2400" dirty="0"/>
              <a:t> premium subscribers, and a market share of </a:t>
            </a:r>
            <a:r>
              <a:rPr lang="en-GB" sz="2400" b="1" dirty="0"/>
              <a:t>32%</a:t>
            </a:r>
            <a:r>
              <a:rPr lang="en-GB" sz="2400" dirty="0"/>
              <a:t> (</a:t>
            </a:r>
            <a:r>
              <a:rPr lang="en-GB" sz="2400" i="1" dirty="0"/>
              <a:t>statistics of 1</a:t>
            </a:r>
            <a:r>
              <a:rPr lang="en-GB" sz="2400" i="1" baseline="30000" dirty="0"/>
              <a:t>st</a:t>
            </a:r>
            <a:r>
              <a:rPr lang="en-GB" sz="2400" i="1" dirty="0"/>
              <a:t> quarter of 2020 by Investors</a:t>
            </a:r>
            <a:r>
              <a:rPr lang="en-GB" sz="2400" dirty="0"/>
              <a:t>)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dirty="0"/>
              <a:t>        </a:t>
            </a:r>
            <a:r>
              <a:rPr lang="en-GB" sz="2400" b="1" dirty="0"/>
              <a:t>&gt;73M </a:t>
            </a:r>
            <a:r>
              <a:rPr lang="en-GB" sz="2400" dirty="0"/>
              <a:t>pieces of tracks and podcasts          (</a:t>
            </a:r>
            <a:r>
              <a:rPr lang="en-GB" sz="2400" i="1" dirty="0"/>
              <a:t>updated by 9.2021</a:t>
            </a:r>
            <a:r>
              <a:rPr lang="en-GB" sz="2400" dirty="0"/>
              <a:t>)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dirty="0"/>
              <a:t>         discover popular artists and tracks,</a:t>
            </a:r>
          </a:p>
          <a:p>
            <a:pPr marL="0" indent="0">
              <a:buNone/>
            </a:pPr>
            <a:r>
              <a:rPr lang="en-GB" sz="2400" dirty="0"/>
              <a:t>         find out interesting audio features</a:t>
            </a:r>
          </a:p>
          <a:p>
            <a:pPr marL="0" indent="0">
              <a:buNone/>
            </a:pPr>
            <a:r>
              <a:rPr lang="en-GB" sz="2400" dirty="0"/>
              <a:t>               </a:t>
            </a:r>
            <a:endParaRPr lang="en-GB" sz="2400" dirty="0">
              <a:solidFill>
                <a:schemeClr val="bg1"/>
              </a:solidFill>
            </a:endParaRPr>
          </a:p>
          <a:p>
            <a:pPr marL="0" indent="0">
              <a:buFont typeface="Arial" pitchFamily="34" charset="0"/>
              <a:buNone/>
            </a:pPr>
            <a:endParaRPr lang="en-FI" sz="2400" dirty="0">
              <a:solidFill>
                <a:schemeClr val="bg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B8D6AAF-24B9-43D0-84D7-8C9615B87D5F}"/>
              </a:ext>
            </a:extLst>
          </p:cNvPr>
          <p:cNvSpPr/>
          <p:nvPr/>
        </p:nvSpPr>
        <p:spPr>
          <a:xfrm>
            <a:off x="8456247" y="50449"/>
            <a:ext cx="1313436" cy="55399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3000" b="1" dirty="0">
                <a:ln/>
                <a:solidFill>
                  <a:schemeClr val="accent3"/>
                </a:solidFill>
              </a:rPr>
              <a:t>Spotify</a:t>
            </a:r>
          </a:p>
        </p:txBody>
      </p:sp>
      <p:pic>
        <p:nvPicPr>
          <p:cNvPr id="10" name="Graphic 9" descr="Music notes">
            <a:extLst>
              <a:ext uri="{FF2B5EF4-FFF2-40B4-BE49-F238E27FC236}">
                <a16:creationId xmlns:a16="http://schemas.microsoft.com/office/drawing/2014/main" id="{741EDED5-BB5C-468B-851E-7B82C05F01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17786" y="501630"/>
            <a:ext cx="576000" cy="576000"/>
          </a:xfrm>
          <a:prstGeom prst="rect">
            <a:avLst/>
          </a:prstGeom>
        </p:spPr>
      </p:pic>
      <p:pic>
        <p:nvPicPr>
          <p:cNvPr id="12" name="Graphic 11" descr="Optical disc">
            <a:extLst>
              <a:ext uri="{FF2B5EF4-FFF2-40B4-BE49-F238E27FC236}">
                <a16:creationId xmlns:a16="http://schemas.microsoft.com/office/drawing/2014/main" id="{8DC2F760-C482-4550-B5EB-1E8823C88A5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6589914" y="2169260"/>
            <a:ext cx="540000" cy="540000"/>
          </a:xfrm>
          <a:prstGeom prst="rect">
            <a:avLst/>
          </a:prstGeom>
        </p:spPr>
      </p:pic>
      <p:pic>
        <p:nvPicPr>
          <p:cNvPr id="16" name="Graphic 15" descr="Magnifying glass">
            <a:extLst>
              <a:ext uri="{FF2B5EF4-FFF2-40B4-BE49-F238E27FC236}">
                <a16:creationId xmlns:a16="http://schemas.microsoft.com/office/drawing/2014/main" id="{3D4029AD-9485-450C-AE70-22FFF1C906B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589912" y="3449027"/>
            <a:ext cx="576000" cy="57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181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09A0C-D7C6-49FF-98D6-669D91AC27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303" y="377306"/>
            <a:ext cx="10058400" cy="1371600"/>
          </a:xfrm>
        </p:spPr>
        <p:txBody>
          <a:bodyPr/>
          <a:lstStyle/>
          <a:p>
            <a:pPr algn="l"/>
            <a:r>
              <a:rPr lang="fi-FI" dirty="0"/>
              <a:t>V. Conclusions: findings and</a:t>
            </a:r>
            <a:br>
              <a:rPr lang="fi-FI" dirty="0"/>
            </a:br>
            <a:r>
              <a:rPr lang="fi-FI" dirty="0"/>
              <a:t>recommendations</a:t>
            </a:r>
            <a:endParaRPr lang="en-FI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1B3BD3-B12C-4A00-8DB8-D81BA5D858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1655" y="-112760"/>
            <a:ext cx="4720345" cy="252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4BBDE2E-3BC6-43DB-B5E4-58C30FE4BD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348" y="1748906"/>
            <a:ext cx="721949" cy="756000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CB94FE3-4A4C-40A5-8996-52CB2DC0FE96}"/>
              </a:ext>
            </a:extLst>
          </p:cNvPr>
          <p:cNvSpPr txBox="1">
            <a:spLocks/>
          </p:cNvSpPr>
          <p:nvPr/>
        </p:nvSpPr>
        <p:spPr>
          <a:xfrm>
            <a:off x="633303" y="2621145"/>
            <a:ext cx="11347682" cy="417855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tx2">
                  <a:lumMod val="60000"/>
                  <a:lumOff val="40000"/>
                </a:schemeClr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>
                  <a:lumMod val="60000"/>
                  <a:lumOff val="40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>
                  <a:lumMod val="60000"/>
                  <a:lumOff val="40000"/>
                </a:schemeClr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>
                  <a:lumMod val="60000"/>
                  <a:lumOff val="40000"/>
                </a:schemeClr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>
                  <a:lumMod val="60000"/>
                  <a:lumOff val="40000"/>
                </a:schemeClr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>
                  <a:lumMod val="60000"/>
                  <a:lumOff val="40000"/>
                </a:schemeClr>
              </a:buClr>
              <a:buFont typeface="Arial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>
                  <a:lumMod val="60000"/>
                  <a:lumOff val="40000"/>
                </a:schemeClr>
              </a:buClr>
              <a:buFont typeface="Arial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>
                  <a:lumMod val="60000"/>
                  <a:lumOff val="40000"/>
                </a:schemeClr>
              </a:buClr>
              <a:buFont typeface="Arial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>
                  <a:lumMod val="60000"/>
                  <a:lumOff val="40000"/>
                </a:schemeClr>
              </a:buClr>
              <a:buFont typeface="Arial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500" dirty="0"/>
              <a:t>Live performance are less preferred compared to recorded audios</a:t>
            </a:r>
          </a:p>
          <a:p>
            <a:r>
              <a:rPr lang="en-GB" sz="2500" dirty="0"/>
              <a:t>On average, shorter duration are expected to give track higher popularity</a:t>
            </a:r>
          </a:p>
          <a:p>
            <a:r>
              <a:rPr lang="en-GB" sz="2500" dirty="0"/>
              <a:t>Generally, higher energy and louder tracks have a greater chance to become popular </a:t>
            </a:r>
          </a:p>
          <a:p>
            <a:r>
              <a:rPr lang="en-GB" sz="2500" dirty="0"/>
              <a:t>Using electronic instruments can improve the chance of success for musicians</a:t>
            </a:r>
          </a:p>
          <a:p>
            <a:pPr marL="0" indent="0">
              <a:buNone/>
            </a:pPr>
            <a:endParaRPr lang="en-GB" sz="2500" dirty="0"/>
          </a:p>
          <a:p>
            <a:pPr algn="ctr"/>
            <a:r>
              <a:rPr lang="en-GB" sz="2500" dirty="0"/>
              <a:t>These findings do not imply any statistical conclusions</a:t>
            </a:r>
          </a:p>
          <a:p>
            <a:pPr algn="ctr"/>
            <a:r>
              <a:rPr lang="en-GB" sz="2500" dirty="0"/>
              <a:t>      </a:t>
            </a:r>
            <a:r>
              <a:rPr lang="en-GB" sz="2500" dirty="0">
                <a:sym typeface="Wingdings" panose="05000000000000000000" pitchFamily="2" charset="2"/>
              </a:rPr>
              <a:t> </a:t>
            </a:r>
            <a:r>
              <a:rPr lang="en-GB" sz="2500" dirty="0"/>
              <a:t>Data should be further inspected with proper statistical test in order to drive more potential correlations</a:t>
            </a:r>
          </a:p>
          <a:p>
            <a:endParaRPr lang="en-GB" sz="2500" dirty="0"/>
          </a:p>
          <a:p>
            <a:endParaRPr lang="en-GB" sz="2500" dirty="0"/>
          </a:p>
          <a:p>
            <a:endParaRPr lang="en-GB" sz="2500" dirty="0"/>
          </a:p>
          <a:p>
            <a:endParaRPr lang="en-GB" sz="25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746384-11B9-45EE-82CA-4A3DB5E3C2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197" y="5404361"/>
            <a:ext cx="642267" cy="8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319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0EC3D-482A-4E73-B198-E8341A0D09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2433" y="2067673"/>
            <a:ext cx="3970986" cy="1900473"/>
          </a:xfrm>
        </p:spPr>
        <p:txBody>
          <a:bodyPr>
            <a:normAutofit/>
          </a:bodyPr>
          <a:lstStyle/>
          <a:p>
            <a:r>
              <a:rPr lang="en-US" sz="4800" dirty="0">
                <a:solidFill>
                  <a:srgbClr val="FFFFFF"/>
                </a:solidFill>
              </a:rPr>
              <a:t>MUSIC FOR EVERYONE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2048EE7C-B77F-4E59-88A7-DD66337BB6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386601" y="5782329"/>
            <a:ext cx="3959973" cy="2396538"/>
          </a:xfrm>
        </p:spPr>
        <p:txBody>
          <a:bodyPr>
            <a:normAutofit/>
          </a:bodyPr>
          <a:lstStyle/>
          <a:p>
            <a:pPr algn="ctr"/>
            <a:r>
              <a:rPr lang="en-US" sz="3000" dirty="0">
                <a:solidFill>
                  <a:srgbClr val="FFFFFF"/>
                </a:solidFill>
              </a:rPr>
              <a:t>THANK YOU!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0F8DFB-AE08-471C-9FDE-AC7150A3D6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6CD6C08-CB4D-4F68-AA9D-3D1A0E6F92C4}"/>
              </a:ext>
            </a:extLst>
          </p:cNvPr>
          <p:cNvSpPr/>
          <p:nvPr/>
        </p:nvSpPr>
        <p:spPr>
          <a:xfrm>
            <a:off x="3429138" y="3833979"/>
            <a:ext cx="6537302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MUSIC FOR EVERYONE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97F3924-003F-415B-93EF-B6D6BC33AC0B}"/>
              </a:ext>
            </a:extLst>
          </p:cNvPr>
          <p:cNvSpPr/>
          <p:nvPr/>
        </p:nvSpPr>
        <p:spPr>
          <a:xfrm>
            <a:off x="4728198" y="5112489"/>
            <a:ext cx="3829766" cy="92333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Thank you </a:t>
            </a:r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Wingdings" panose="05000000000000000000" pitchFamily="2" charset="2"/>
              </a:rPr>
              <a:t>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237548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74415AB-8853-4BE5-AD4A-A2BB14722D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58092" y="0"/>
            <a:ext cx="7101674" cy="4356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6A439B1-37BB-4B26-8479-B9002EB2AB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 flipH="1">
            <a:off x="6485918" y="2943824"/>
            <a:ext cx="5810074" cy="4090022"/>
          </a:xfrm>
        </p:spPr>
        <p:txBody>
          <a:bodyPr>
            <a:normAutofit/>
          </a:bodyPr>
          <a:lstStyle/>
          <a:p>
            <a:br>
              <a:rPr lang="fi-FI" sz="4000" dirty="0"/>
            </a:br>
            <a:br>
              <a:rPr lang="fi-FI" sz="3000" dirty="0"/>
            </a:br>
            <a:br>
              <a:rPr lang="en-GB" sz="3000" b="1" i="1" strike="noStrike" dirty="0">
                <a:effectLst/>
                <a:latin typeface="Roboto" panose="02000000000000000000" pitchFamily="2" charset="0"/>
              </a:rPr>
            </a:br>
            <a:endParaRPr lang="en-FI" sz="3000" b="1" i="1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3E1CD1B-603A-4816-8F44-454FED61633E}"/>
              </a:ext>
            </a:extLst>
          </p:cNvPr>
          <p:cNvSpPr txBox="1">
            <a:spLocks/>
          </p:cNvSpPr>
          <p:nvPr/>
        </p:nvSpPr>
        <p:spPr>
          <a:xfrm>
            <a:off x="6589913" y="750276"/>
            <a:ext cx="5602085" cy="39624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tx2">
                  <a:lumMod val="60000"/>
                  <a:lumOff val="40000"/>
                </a:schemeClr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>
                  <a:lumMod val="60000"/>
                  <a:lumOff val="40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>
                  <a:lumMod val="60000"/>
                  <a:lumOff val="40000"/>
                </a:schemeClr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>
                  <a:lumMod val="60000"/>
                  <a:lumOff val="40000"/>
                </a:schemeClr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>
                  <a:lumMod val="60000"/>
                  <a:lumOff val="40000"/>
                </a:schemeClr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>
                  <a:lumMod val="60000"/>
                  <a:lumOff val="40000"/>
                </a:schemeClr>
              </a:buClr>
              <a:buFont typeface="Arial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>
                  <a:lumMod val="60000"/>
                  <a:lumOff val="40000"/>
                </a:schemeClr>
              </a:buClr>
              <a:buFont typeface="Arial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>
                  <a:lumMod val="60000"/>
                  <a:lumOff val="40000"/>
                </a:schemeClr>
              </a:buClr>
              <a:buFont typeface="Arial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>
                  <a:lumMod val="60000"/>
                  <a:lumOff val="40000"/>
                </a:schemeClr>
              </a:buClr>
              <a:buFont typeface="Arial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400" dirty="0"/>
              <a:t>               </a:t>
            </a:r>
            <a:endParaRPr lang="en-GB" sz="2400" dirty="0">
              <a:solidFill>
                <a:schemeClr val="bg1"/>
              </a:solidFill>
            </a:endParaRPr>
          </a:p>
          <a:p>
            <a:pPr marL="0" indent="0">
              <a:buFont typeface="Arial" pitchFamily="34" charset="0"/>
              <a:buNone/>
            </a:pPr>
            <a:endParaRPr lang="en-FI" sz="2400" dirty="0">
              <a:solidFill>
                <a:schemeClr val="bg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B8D6AAF-24B9-43D0-84D7-8C9615B87D5F}"/>
              </a:ext>
            </a:extLst>
          </p:cNvPr>
          <p:cNvSpPr/>
          <p:nvPr/>
        </p:nvSpPr>
        <p:spPr>
          <a:xfrm>
            <a:off x="8385487" y="357826"/>
            <a:ext cx="1392433" cy="55399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3000" b="1" dirty="0">
                <a:ln/>
                <a:solidFill>
                  <a:schemeClr val="accent3"/>
                </a:solidFill>
              </a:rPr>
              <a:t>Agenda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0853D56-5FE2-4CC1-92B1-E315AA9CC67A}"/>
              </a:ext>
            </a:extLst>
          </p:cNvPr>
          <p:cNvSpPr/>
          <p:nvPr/>
        </p:nvSpPr>
        <p:spPr>
          <a:xfrm>
            <a:off x="7229038" y="1149078"/>
            <a:ext cx="2029145" cy="55399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i-FI" sz="3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I. Objective </a:t>
            </a:r>
            <a:endParaRPr lang="en-FI" sz="3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662818D-CFB0-4375-9518-166B8626400E}"/>
              </a:ext>
            </a:extLst>
          </p:cNvPr>
          <p:cNvSpPr txBox="1"/>
          <p:nvPr/>
        </p:nvSpPr>
        <p:spPr>
          <a:xfrm>
            <a:off x="5599722" y="1784935"/>
            <a:ext cx="6592276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i-FI" sz="3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II. Dataset Overview</a:t>
            </a:r>
            <a:endParaRPr lang="en-FI" sz="3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2CE51BE-70D9-4ADD-B2AD-E6721DCC1594}"/>
              </a:ext>
            </a:extLst>
          </p:cNvPr>
          <p:cNvSpPr txBox="1"/>
          <p:nvPr/>
        </p:nvSpPr>
        <p:spPr>
          <a:xfrm>
            <a:off x="5353872" y="2443162"/>
            <a:ext cx="6592276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i-FI" sz="3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III. Data Cleaning</a:t>
            </a:r>
            <a:endParaRPr lang="en-FI" sz="3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FB41B27-0A7E-40DA-B4F1-96DC25695B05}"/>
              </a:ext>
            </a:extLst>
          </p:cNvPr>
          <p:cNvSpPr txBox="1"/>
          <p:nvPr/>
        </p:nvSpPr>
        <p:spPr>
          <a:xfrm>
            <a:off x="4596980" y="3158708"/>
            <a:ext cx="6592276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i-FI" sz="3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IV. </a:t>
            </a:r>
            <a:r>
              <a:rPr lang="fi-FI" sz="3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EDA</a:t>
            </a:r>
            <a:endParaRPr lang="en-FI" sz="3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F99704F-52F0-4153-9126-C54C6190D1B5}"/>
              </a:ext>
            </a:extLst>
          </p:cNvPr>
          <p:cNvSpPr txBox="1"/>
          <p:nvPr/>
        </p:nvSpPr>
        <p:spPr>
          <a:xfrm>
            <a:off x="5200423" y="3826733"/>
            <a:ext cx="6592276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i-FI" sz="3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V. Conclusions</a:t>
            </a:r>
            <a:endParaRPr lang="en-FI" sz="3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56098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3" grpId="0"/>
      <p:bldP spid="14" grpId="0"/>
      <p:bldP spid="15" grpId="0"/>
      <p:bldP spid="1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09A0C-D7C6-49FF-98D6-669D91AC27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303" y="355095"/>
            <a:ext cx="10058400" cy="1371600"/>
          </a:xfrm>
        </p:spPr>
        <p:txBody>
          <a:bodyPr/>
          <a:lstStyle/>
          <a:p>
            <a:pPr algn="l"/>
            <a:r>
              <a:rPr lang="fi-FI" b="1" dirty="0"/>
              <a:t>Objective</a:t>
            </a:r>
            <a:endParaRPr lang="en-FI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F40A72-844E-45B8-97D9-124FE8F843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6337" y="4790830"/>
            <a:ext cx="10469786" cy="41247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400" dirty="0"/>
              <a:t>Listeners get better understanding of their musical tastes and discover new music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1B3BD3-B12C-4A00-8DB8-D81BA5D858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2392" y="355095"/>
            <a:ext cx="4720345" cy="2520000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CB94FE3-4A4C-40A5-8996-52CB2DC0FE96}"/>
              </a:ext>
            </a:extLst>
          </p:cNvPr>
          <p:cNvSpPr txBox="1">
            <a:spLocks/>
          </p:cNvSpPr>
          <p:nvPr/>
        </p:nvSpPr>
        <p:spPr>
          <a:xfrm>
            <a:off x="1231141" y="2326611"/>
            <a:ext cx="10058400" cy="1594731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tx2">
                  <a:lumMod val="60000"/>
                  <a:lumOff val="40000"/>
                </a:schemeClr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>
                  <a:lumMod val="60000"/>
                  <a:lumOff val="40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>
                  <a:lumMod val="60000"/>
                  <a:lumOff val="40000"/>
                </a:schemeClr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>
                  <a:lumMod val="60000"/>
                  <a:lumOff val="40000"/>
                </a:schemeClr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>
                  <a:lumMod val="60000"/>
                  <a:lumOff val="40000"/>
                </a:schemeClr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>
                  <a:lumMod val="60000"/>
                  <a:lumOff val="40000"/>
                </a:schemeClr>
              </a:buClr>
              <a:buFont typeface="Arial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>
                  <a:lumMod val="60000"/>
                  <a:lumOff val="40000"/>
                </a:schemeClr>
              </a:buClr>
              <a:buFont typeface="Arial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>
                  <a:lumMod val="60000"/>
                  <a:lumOff val="40000"/>
                </a:schemeClr>
              </a:buClr>
              <a:buFont typeface="Arial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>
                  <a:lumMod val="60000"/>
                  <a:lumOff val="40000"/>
                </a:schemeClr>
              </a:buClr>
              <a:buFont typeface="Arial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sz="2600" dirty="0"/>
          </a:p>
          <a:p>
            <a:r>
              <a:rPr lang="fi-FI" sz="2600" dirty="0"/>
              <a:t> </a:t>
            </a:r>
            <a:r>
              <a:rPr lang="vi-VN" sz="2600" dirty="0"/>
              <a:t>Most </a:t>
            </a:r>
            <a:r>
              <a:rPr lang="en-GB" sz="2600" dirty="0"/>
              <a:t>popular artists and tracks on Spotify?</a:t>
            </a:r>
            <a:endParaRPr lang="fi-FI" sz="2600" dirty="0"/>
          </a:p>
          <a:p>
            <a:r>
              <a:rPr lang="en-GB" sz="2600" dirty="0"/>
              <a:t> What kinds of audio characteristics are associated with the most popular songs?</a:t>
            </a:r>
          </a:p>
          <a:p>
            <a:r>
              <a:rPr lang="en-GB" sz="2600" dirty="0"/>
              <a:t> Are there any correlations between tracks’ audio features themself?</a:t>
            </a:r>
          </a:p>
          <a:p>
            <a:endParaRPr lang="en-GB" dirty="0"/>
          </a:p>
          <a:p>
            <a:endParaRPr lang="en-GB" dirty="0"/>
          </a:p>
          <a:p>
            <a:endParaRPr lang="en-GB" sz="2400" dirty="0">
              <a:solidFill>
                <a:schemeClr val="bg1"/>
              </a:solidFill>
            </a:endParaRPr>
          </a:p>
          <a:p>
            <a:pPr marL="0" indent="0">
              <a:buFont typeface="Arial" pitchFamily="34" charset="0"/>
              <a:buNone/>
            </a:pPr>
            <a:endParaRPr lang="en-FI" sz="2400" dirty="0">
              <a:solidFill>
                <a:schemeClr val="bg1"/>
              </a:solidFill>
            </a:endParaRPr>
          </a:p>
        </p:txBody>
      </p:sp>
      <p:pic>
        <p:nvPicPr>
          <p:cNvPr id="8" name="Graphic 7" descr="DJ">
            <a:extLst>
              <a:ext uri="{FF2B5EF4-FFF2-40B4-BE49-F238E27FC236}">
                <a16:creationId xmlns:a16="http://schemas.microsoft.com/office/drawing/2014/main" id="{BE595573-F402-4061-860B-9E617502FB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66337" y="4483306"/>
            <a:ext cx="720000" cy="720000"/>
          </a:xfrm>
          <a:prstGeom prst="rect">
            <a:avLst/>
          </a:prstGeom>
        </p:spPr>
      </p:pic>
      <p:pic>
        <p:nvPicPr>
          <p:cNvPr id="10" name="Graphic 9" descr="Music notation">
            <a:extLst>
              <a:ext uri="{FF2B5EF4-FFF2-40B4-BE49-F238E27FC236}">
                <a16:creationId xmlns:a16="http://schemas.microsoft.com/office/drawing/2014/main" id="{A663563D-3D8B-442C-BDC1-1ED86495400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94337" y="5369270"/>
            <a:ext cx="792000" cy="792000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A6CE159-F94B-4841-844F-E1D794932A4C}"/>
              </a:ext>
            </a:extLst>
          </p:cNvPr>
          <p:cNvSpPr txBox="1">
            <a:spLocks/>
          </p:cNvSpPr>
          <p:nvPr/>
        </p:nvSpPr>
        <p:spPr>
          <a:xfrm>
            <a:off x="1958337" y="5630839"/>
            <a:ext cx="10469786" cy="4124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2400" dirty="0"/>
              <a:t>Some suggestions for musicians to make hits on Spotify platform</a:t>
            </a:r>
          </a:p>
        </p:txBody>
      </p:sp>
    </p:spTree>
    <p:extLst>
      <p:ext uri="{BB962C8B-B14F-4D97-AF65-F5344CB8AC3E}">
        <p14:creationId xmlns:p14="http://schemas.microsoft.com/office/powerpoint/2010/main" val="3180206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09A0C-D7C6-49FF-98D6-669D91AC27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303" y="355095"/>
            <a:ext cx="10058400" cy="1371600"/>
          </a:xfrm>
        </p:spPr>
        <p:txBody>
          <a:bodyPr/>
          <a:lstStyle/>
          <a:p>
            <a:pPr algn="l"/>
            <a:r>
              <a:rPr lang="fi-FI" b="1" dirty="0"/>
              <a:t>Datasource</a:t>
            </a:r>
            <a:endParaRPr lang="en-FI" b="1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CB94FE3-4A4C-40A5-8996-52CB2DC0FE96}"/>
              </a:ext>
            </a:extLst>
          </p:cNvPr>
          <p:cNvSpPr txBox="1">
            <a:spLocks/>
          </p:cNvSpPr>
          <p:nvPr/>
        </p:nvSpPr>
        <p:spPr>
          <a:xfrm>
            <a:off x="1216918" y="1424065"/>
            <a:ext cx="10889113" cy="28275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tx2">
                  <a:lumMod val="60000"/>
                  <a:lumOff val="40000"/>
                </a:schemeClr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>
                  <a:lumMod val="60000"/>
                  <a:lumOff val="40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>
                  <a:lumMod val="60000"/>
                  <a:lumOff val="40000"/>
                </a:schemeClr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>
                  <a:lumMod val="60000"/>
                  <a:lumOff val="40000"/>
                </a:schemeClr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>
                  <a:lumMod val="60000"/>
                  <a:lumOff val="40000"/>
                </a:schemeClr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>
                  <a:lumMod val="60000"/>
                  <a:lumOff val="40000"/>
                </a:schemeClr>
              </a:buClr>
              <a:buFont typeface="Arial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>
                  <a:lumMod val="60000"/>
                  <a:lumOff val="40000"/>
                </a:schemeClr>
              </a:buClr>
              <a:buFont typeface="Arial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>
                  <a:lumMod val="60000"/>
                  <a:lumOff val="40000"/>
                </a:schemeClr>
              </a:buClr>
              <a:buFont typeface="Arial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>
                  <a:lumMod val="60000"/>
                  <a:lumOff val="40000"/>
                </a:schemeClr>
              </a:buClr>
              <a:buFont typeface="Arial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sz="2600" dirty="0"/>
          </a:p>
          <a:p>
            <a:pPr marL="0" indent="0">
              <a:buNone/>
            </a:pPr>
            <a:r>
              <a:rPr lang="en-GB" sz="2800" dirty="0"/>
              <a:t>Dataset which was originally collected from Spotify API is downloaded from </a:t>
            </a:r>
            <a:r>
              <a:rPr lang="en-GB" sz="2800" b="1" dirty="0"/>
              <a:t>Kaggle</a:t>
            </a:r>
            <a:r>
              <a:rPr lang="en-GB" sz="2800" dirty="0"/>
              <a:t> website</a:t>
            </a:r>
          </a:p>
          <a:p>
            <a:pPr marL="0" indent="0">
              <a:buNone/>
            </a:pPr>
            <a:r>
              <a:rPr lang="en-GB" sz="2800" dirty="0"/>
              <a:t>Dataset includes </a:t>
            </a:r>
            <a:r>
              <a:rPr lang="en-GB" sz="2800" b="1" dirty="0"/>
              <a:t>&gt; 130k </a:t>
            </a:r>
            <a:r>
              <a:rPr lang="en-GB" sz="2800" dirty="0"/>
              <a:t>audio tracks updated until April 2019</a:t>
            </a:r>
          </a:p>
          <a:p>
            <a:pPr marL="0" indent="0">
              <a:buNone/>
            </a:pPr>
            <a:r>
              <a:rPr lang="en-GB" sz="2800" dirty="0"/>
              <a:t>Each audio track contains </a:t>
            </a:r>
            <a:r>
              <a:rPr lang="en-GB" sz="2800" b="1" dirty="0"/>
              <a:t>various attributes</a:t>
            </a:r>
            <a:endParaRPr lang="en-GB" sz="2800" dirty="0">
              <a:solidFill>
                <a:schemeClr val="bg1"/>
              </a:solidFill>
            </a:endParaRPr>
          </a:p>
          <a:p>
            <a:pPr marL="0" indent="0">
              <a:buFont typeface="Arial" pitchFamily="34" charset="0"/>
              <a:buNone/>
            </a:pPr>
            <a:endParaRPr lang="en-FI" sz="2400" dirty="0">
              <a:solidFill>
                <a:schemeClr val="bg1"/>
              </a:solidFill>
            </a:endParaRPr>
          </a:p>
        </p:txBody>
      </p:sp>
      <p:pic>
        <p:nvPicPr>
          <p:cNvPr id="12" name="Graphic 11" descr="Database">
            <a:extLst>
              <a:ext uri="{FF2B5EF4-FFF2-40B4-BE49-F238E27FC236}">
                <a16:creationId xmlns:a16="http://schemas.microsoft.com/office/drawing/2014/main" id="{B9B065E5-8F28-4B54-A2F2-D51828B18B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6103" y="2531931"/>
            <a:ext cx="914400" cy="9144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11896B8-10C9-4721-86C7-36790E416E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0445" y="4420538"/>
            <a:ext cx="4341549" cy="18000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EFBAE96-7341-43F7-A309-1A75C9E1AC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00030" y="4330538"/>
            <a:ext cx="1918868" cy="19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061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AA857D18-E690-445A-A7DA-587955A7C1E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218747"/>
            <a:ext cx="12816001" cy="640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850B972-0B7A-40CD-9E79-07E8A87AB0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4574" y="231253"/>
            <a:ext cx="7120288" cy="1191234"/>
          </a:xfrm>
        </p:spPr>
        <p:txBody>
          <a:bodyPr>
            <a:normAutofit/>
          </a:bodyPr>
          <a:lstStyle/>
          <a:p>
            <a:pPr algn="ctr">
              <a:tabLst>
                <a:tab pos="4119563" algn="l"/>
              </a:tabLst>
            </a:pPr>
            <a:r>
              <a:rPr lang="en-US" dirty="0">
                <a:solidFill>
                  <a:schemeClr val="bg1"/>
                </a:solidFill>
              </a:rPr>
              <a:t> Dataset Overview</a:t>
            </a:r>
          </a:p>
        </p:txBody>
      </p:sp>
      <p:graphicFrame>
        <p:nvGraphicFramePr>
          <p:cNvPr id="9" name="Content Placeholder 8" descr="Smart Art Icons">
            <a:extLst>
              <a:ext uri="{FF2B5EF4-FFF2-40B4-BE49-F238E27FC236}">
                <a16:creationId xmlns:a16="http://schemas.microsoft.com/office/drawing/2014/main" id="{8FF6EDB8-0D3A-4193-BDFE-DD56CEA7DAB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27144618"/>
              </p:ext>
            </p:extLst>
          </p:nvPr>
        </p:nvGraphicFramePr>
        <p:xfrm>
          <a:off x="3713358" y="1538651"/>
          <a:ext cx="3376703" cy="26329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10" name="Content Placeholder 8" descr="Smart Art Icons">
            <a:extLst>
              <a:ext uri="{FF2B5EF4-FFF2-40B4-BE49-F238E27FC236}">
                <a16:creationId xmlns:a16="http://schemas.microsoft.com/office/drawing/2014/main" id="{37179D2C-8DC0-49FD-B0B5-8706107EFD5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92633296"/>
              </p:ext>
            </p:extLst>
          </p:nvPr>
        </p:nvGraphicFramePr>
        <p:xfrm>
          <a:off x="43654" y="1150412"/>
          <a:ext cx="3201431" cy="40208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graphicFrame>
        <p:nvGraphicFramePr>
          <p:cNvPr id="12" name="Content Placeholder 8" descr="Smart Art Icons">
            <a:extLst>
              <a:ext uri="{FF2B5EF4-FFF2-40B4-BE49-F238E27FC236}">
                <a16:creationId xmlns:a16="http://schemas.microsoft.com/office/drawing/2014/main" id="{8F77B86E-BB43-40C3-88DE-96439D57C75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49611385"/>
              </p:ext>
            </p:extLst>
          </p:nvPr>
        </p:nvGraphicFramePr>
        <p:xfrm>
          <a:off x="8000707" y="1150412"/>
          <a:ext cx="3068309" cy="28043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4" r:lo="rId15" r:qs="rId16" r:cs="rId17"/>
          </a:graphicData>
        </a:graphic>
      </p:graphicFrame>
      <p:graphicFrame>
        <p:nvGraphicFramePr>
          <p:cNvPr id="16" name="Content Placeholder 8" descr="Smart Art Icons">
            <a:extLst>
              <a:ext uri="{FF2B5EF4-FFF2-40B4-BE49-F238E27FC236}">
                <a16:creationId xmlns:a16="http://schemas.microsoft.com/office/drawing/2014/main" id="{4C69261F-897E-49BA-A134-6EF0216848F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91066996"/>
              </p:ext>
            </p:extLst>
          </p:nvPr>
        </p:nvGraphicFramePr>
        <p:xfrm>
          <a:off x="3713358" y="4120254"/>
          <a:ext cx="3376703" cy="26329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9" r:lo="rId20" r:qs="rId21" r:cs="rId22"/>
          </a:graphicData>
        </a:graphic>
      </p:graphicFrame>
      <p:graphicFrame>
        <p:nvGraphicFramePr>
          <p:cNvPr id="19" name="Content Placeholder 8" descr="Smart Art Icons">
            <a:extLst>
              <a:ext uri="{FF2B5EF4-FFF2-40B4-BE49-F238E27FC236}">
                <a16:creationId xmlns:a16="http://schemas.microsoft.com/office/drawing/2014/main" id="{B04DC5B5-C216-48CF-9B3A-64ED18F1462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39740023"/>
              </p:ext>
            </p:extLst>
          </p:nvPr>
        </p:nvGraphicFramePr>
        <p:xfrm>
          <a:off x="8000708" y="4171569"/>
          <a:ext cx="3574866" cy="22063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4" r:lo="rId25" r:qs="rId26" r:cs="rId27"/>
          </a:graphicData>
        </a:graphic>
      </p:graphicFrame>
    </p:spTree>
    <p:extLst>
      <p:ext uri="{BB962C8B-B14F-4D97-AF65-F5344CB8AC3E}">
        <p14:creationId xmlns:p14="http://schemas.microsoft.com/office/powerpoint/2010/main" val="3440976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>
        <p:bldAsOne/>
      </p:bldGraphic>
      <p:bldGraphic spid="10" grpId="0">
        <p:bldAsOne/>
      </p:bldGraphic>
      <p:bldGraphic spid="12" grpId="0">
        <p:bldAsOne/>
      </p:bldGraphic>
      <p:bldGraphic spid="16" grpId="0">
        <p:bldAsOne/>
      </p:bldGraphic>
      <p:bldGraphic spid="19" grpId="0">
        <p:bldAsOne/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50B972-0B7A-40CD-9E79-07E8A87AB0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4574" y="231253"/>
            <a:ext cx="7120288" cy="1191234"/>
          </a:xfrm>
        </p:spPr>
        <p:txBody>
          <a:bodyPr>
            <a:normAutofit/>
          </a:bodyPr>
          <a:lstStyle/>
          <a:p>
            <a:pPr algn="ctr">
              <a:tabLst>
                <a:tab pos="4119563" algn="l"/>
              </a:tabLst>
            </a:pPr>
            <a:r>
              <a:rPr lang="en-US" dirty="0">
                <a:solidFill>
                  <a:schemeClr val="bg1"/>
                </a:solidFill>
              </a:rPr>
              <a:t>I. Dataset Overview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4DA8C5-E1D7-48EC-8309-E090A7F0D1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9537" y="155572"/>
            <a:ext cx="10165862" cy="75345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fi-FI" sz="4000" dirty="0"/>
              <a:t>Data Distribution</a:t>
            </a:r>
            <a:endParaRPr lang="en-FI" sz="4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65A03C5-44BC-4851-A7DC-6534D41FB2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3506" y="819021"/>
            <a:ext cx="7596495" cy="5796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7E54D5D-E234-452D-8D33-664A9F1011A9}"/>
              </a:ext>
            </a:extLst>
          </p:cNvPr>
          <p:cNvSpPr/>
          <p:nvPr/>
        </p:nvSpPr>
        <p:spPr>
          <a:xfrm>
            <a:off x="119435" y="1150801"/>
            <a:ext cx="4001385" cy="15696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Tracks’mood</a:t>
            </a:r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 tempo seems to follow a normal distribution </a:t>
            </a: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Danceability and energy appear to be skewed left</a:t>
            </a:r>
            <a:endParaRPr 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5AF39F8-7C21-41C0-A3B3-BF8D2A11F822}"/>
              </a:ext>
            </a:extLst>
          </p:cNvPr>
          <p:cNvSpPr/>
          <p:nvPr/>
        </p:nvSpPr>
        <p:spPr>
          <a:xfrm>
            <a:off x="117002" y="3235100"/>
            <a:ext cx="4116504" cy="193899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Tracks’ properties: while </a:t>
            </a:r>
            <a:r>
              <a:rPr lang="en-US" sz="2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speechiness</a:t>
            </a: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and </a:t>
            </a:r>
            <a:r>
              <a:rPr lang="en-US" sz="2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instrumentalness</a:t>
            </a: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are skewed right, loudness follows a skewed left distribution</a:t>
            </a:r>
            <a:endParaRPr 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14394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9" grpId="0" animBg="1"/>
      <p:bldP spid="9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50B972-0B7A-40CD-9E79-07E8A87AB0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4574" y="231253"/>
            <a:ext cx="7120288" cy="1191234"/>
          </a:xfrm>
        </p:spPr>
        <p:txBody>
          <a:bodyPr>
            <a:normAutofit/>
          </a:bodyPr>
          <a:lstStyle/>
          <a:p>
            <a:pPr algn="ctr">
              <a:tabLst>
                <a:tab pos="4119563" algn="l"/>
              </a:tabLst>
            </a:pPr>
            <a:r>
              <a:rPr lang="en-US" dirty="0">
                <a:solidFill>
                  <a:schemeClr val="bg1"/>
                </a:solidFill>
              </a:rPr>
              <a:t>I. Dataset Overview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4DA8C5-E1D7-48EC-8309-E090A7F0D1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9537" y="155572"/>
            <a:ext cx="10165862" cy="75345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fi-FI" sz="4000" dirty="0"/>
              <a:t>Data Distribution</a:t>
            </a:r>
            <a:endParaRPr lang="en-FI" sz="4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65A03C5-44BC-4851-A7DC-6534D41FB2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3506" y="819021"/>
            <a:ext cx="7596495" cy="5796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7E54D5D-E234-452D-8D33-664A9F1011A9}"/>
              </a:ext>
            </a:extLst>
          </p:cNvPr>
          <p:cNvSpPr/>
          <p:nvPr/>
        </p:nvSpPr>
        <p:spPr>
          <a:xfrm>
            <a:off x="119435" y="1060854"/>
            <a:ext cx="4056186" cy="15696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Tracks’ context: recorded &gt; performed live </a:t>
            </a:r>
          </a:p>
          <a:p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And tracks are more electronic rather than acoustic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5AF39F8-7C21-41C0-A3B3-BF8D2A11F822}"/>
              </a:ext>
            </a:extLst>
          </p:cNvPr>
          <p:cNvSpPr/>
          <p:nvPr/>
        </p:nvSpPr>
        <p:spPr>
          <a:xfrm>
            <a:off x="119436" y="3526955"/>
            <a:ext cx="4056186" cy="15696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Tracks’ key &amp; mode: most used keys seem to be </a:t>
            </a:r>
            <a:r>
              <a:rPr lang="en-US" sz="2400" dirty="0">
                <a:ln w="0"/>
                <a:solidFill>
                  <a:schemeClr val="accent6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 </a:t>
            </a: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&amp; </a:t>
            </a:r>
            <a:r>
              <a:rPr lang="en-US" sz="2400" dirty="0">
                <a:ln w="0"/>
                <a:solidFill>
                  <a:schemeClr val="accent6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</a:t>
            </a:r>
            <a:r>
              <a:rPr lang="en-GB" sz="2400" dirty="0">
                <a:ln w="0"/>
                <a:solidFill>
                  <a:schemeClr val="accent6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♯</a:t>
            </a:r>
            <a:endParaRPr lang="en-GB" sz="2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GB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Major mode constitutes for </a:t>
            </a:r>
          </a:p>
          <a:p>
            <a:r>
              <a:rPr lang="en-GB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around </a:t>
            </a:r>
            <a:r>
              <a:rPr lang="en-GB" sz="2400" dirty="0">
                <a:ln w="0"/>
                <a:solidFill>
                  <a:schemeClr val="accent6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60%</a:t>
            </a:r>
            <a:r>
              <a:rPr lang="en-GB" sz="2400" dirty="0">
                <a:ln w="0"/>
                <a:solidFill>
                  <a:schemeClr val="accent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GB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of track's mode </a:t>
            </a:r>
            <a:endParaRPr lang="en-US" sz="2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92909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9" grpId="0" animBg="1"/>
      <p:bldP spid="9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50B972-0B7A-40CD-9E79-07E8A87AB0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4574" y="231253"/>
            <a:ext cx="7120288" cy="1191234"/>
          </a:xfrm>
        </p:spPr>
        <p:txBody>
          <a:bodyPr>
            <a:normAutofit/>
          </a:bodyPr>
          <a:lstStyle/>
          <a:p>
            <a:pPr algn="ctr">
              <a:tabLst>
                <a:tab pos="4119563" algn="l"/>
              </a:tabLst>
            </a:pPr>
            <a:r>
              <a:rPr lang="en-US" dirty="0">
                <a:solidFill>
                  <a:schemeClr val="bg1"/>
                </a:solidFill>
              </a:rPr>
              <a:t>I. Dataset Overview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4DA8C5-E1D7-48EC-8309-E090A7F0D1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9537" y="155572"/>
            <a:ext cx="10165862" cy="75345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fi-FI" sz="4000" dirty="0"/>
              <a:t>Data Distribution</a:t>
            </a:r>
            <a:endParaRPr lang="en-FI" sz="4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65A03C5-44BC-4851-A7DC-6534D41FB2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3506" y="819021"/>
            <a:ext cx="7596495" cy="5796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7E54D5D-E234-452D-8D33-664A9F1011A9}"/>
              </a:ext>
            </a:extLst>
          </p:cNvPr>
          <p:cNvSpPr/>
          <p:nvPr/>
        </p:nvSpPr>
        <p:spPr>
          <a:xfrm>
            <a:off x="327571" y="1407532"/>
            <a:ext cx="3751025" cy="15696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lvl="0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Tracks’ duration: </a:t>
            </a:r>
            <a:r>
              <a:rPr lang="en-GB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mainly distributed in range from </a:t>
            </a:r>
          </a:p>
          <a:p>
            <a:pPr lvl="0"/>
            <a:r>
              <a:rPr lang="en-GB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 to 500000 </a:t>
            </a:r>
            <a:r>
              <a:rPr lang="en-GB" sz="2400" dirty="0" err="1">
                <a:ln w="0"/>
                <a:solidFill>
                  <a:schemeClr val="accent6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miliseconds</a:t>
            </a:r>
            <a:endParaRPr lang="en-GB" sz="2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lvl="0"/>
            <a:r>
              <a:rPr lang="en-GB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-&gt; convert to </a:t>
            </a:r>
            <a:r>
              <a:rPr lang="en-GB" sz="2400" dirty="0">
                <a:ln w="0"/>
                <a:solidFill>
                  <a:schemeClr val="accent6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minutes</a:t>
            </a:r>
            <a:endParaRPr lang="en-FI" sz="2400" dirty="0">
              <a:ln w="0"/>
              <a:solidFill>
                <a:schemeClr val="accent6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5AF39F8-7C21-41C0-A3B3-BF8D2A11F822}"/>
              </a:ext>
            </a:extLst>
          </p:cNvPr>
          <p:cNvSpPr/>
          <p:nvPr/>
        </p:nvSpPr>
        <p:spPr>
          <a:xfrm>
            <a:off x="656154" y="3475700"/>
            <a:ext cx="3274984" cy="15696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lvl="0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Tracks’ popularity: </a:t>
            </a:r>
            <a:r>
              <a:rPr lang="en-GB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75% get popularity score </a:t>
            </a:r>
            <a:r>
              <a:rPr lang="en-GB" sz="2400" dirty="0">
                <a:ln w="0"/>
                <a:solidFill>
                  <a:schemeClr val="accent6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&lt;=40</a:t>
            </a:r>
            <a:r>
              <a:rPr lang="en-GB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Only ¼ of the total of tracks get score </a:t>
            </a:r>
            <a:r>
              <a:rPr lang="en-GB" sz="2400" dirty="0">
                <a:ln w="0"/>
                <a:solidFill>
                  <a:schemeClr val="accent6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&gt; 38</a:t>
            </a:r>
            <a:r>
              <a:rPr lang="en-GB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endParaRPr lang="en-FI" sz="2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58503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9" grpId="0" animBg="1"/>
      <p:bldP spid="9" grpId="1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6B9F25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D26EA377-59BD-4C9C-9D94-EE8416EE4C79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{846997F2-1CED-4350-B14B-EE2D23F9F6B9}tf16401375</Template>
  <TotalTime>3863</TotalTime>
  <Words>1013</Words>
  <Application>Microsoft Office PowerPoint</Application>
  <PresentationFormat>Widescreen</PresentationFormat>
  <Paragraphs>148</Paragraphs>
  <Slides>21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21</vt:i4>
      </vt:variant>
    </vt:vector>
  </HeadingPairs>
  <TitlesOfParts>
    <vt:vector size="30" baseType="lpstr">
      <vt:lpstr>Arial</vt:lpstr>
      <vt:lpstr>Calibri</vt:lpstr>
      <vt:lpstr>Calibri Light</vt:lpstr>
      <vt:lpstr>Helvetica Neue</vt:lpstr>
      <vt:lpstr>inherit</vt:lpstr>
      <vt:lpstr>Roboto</vt:lpstr>
      <vt:lpstr>verdana</vt:lpstr>
      <vt:lpstr>Office Theme</vt:lpstr>
      <vt:lpstr>Retrospect</vt:lpstr>
      <vt:lpstr>Spotify Audio Feature Exploration</vt:lpstr>
      <vt:lpstr> “If I were not a physicist, I would probably  be a musician. I often think in music. I live my daydreams in music. I see my life in terms of music.”  ― Albert Einstein </vt:lpstr>
      <vt:lpstr>   </vt:lpstr>
      <vt:lpstr>Objective</vt:lpstr>
      <vt:lpstr>Datasource</vt:lpstr>
      <vt:lpstr> Dataset Overview</vt:lpstr>
      <vt:lpstr>I. Dataset Overview</vt:lpstr>
      <vt:lpstr>I. Dataset Overview</vt:lpstr>
      <vt:lpstr>I. Dataset Overview</vt:lpstr>
      <vt:lpstr>Data Assessing &amp; Cleaning &amp; Feature Engineering</vt:lpstr>
      <vt:lpstr>Data Assessing &amp; Cleaning &amp; Feature Engineering</vt:lpstr>
      <vt:lpstr>Data Assessing &amp; Cleaning &amp; Feature Engineering</vt:lpstr>
      <vt:lpstr>EDA - Research Question 1: Most popular artists and tracks? 1.1. Who are top 10 prolific artists?</vt:lpstr>
      <vt:lpstr>EDA - Research Question 1: Most popular artists and tracks 1.2 Which artists and tracks are most played-back in the spring of 2019? </vt:lpstr>
      <vt:lpstr>EDA - Research Question 2: Which are the characteristics of the most popular songs in the spring of 2019? And how are the most popular songs different from the rest of songs?</vt:lpstr>
      <vt:lpstr>EDA - Research Question 2: How are the most popular songs different from the rest of songs?  </vt:lpstr>
      <vt:lpstr>EDA - Research Question 2: How are the most popular songs different from the rest of songs?   </vt:lpstr>
      <vt:lpstr>EDA - Are there any strong correlations between audio features themself?   </vt:lpstr>
      <vt:lpstr>V. Conclusions: findings and recommendations</vt:lpstr>
      <vt:lpstr>V. Conclusions: findings and recommendations</vt:lpstr>
      <vt:lpstr>MUSIC FOR EVERYONE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 ANALYSIS</dc:title>
  <dc:creator>Nguyen Dung</dc:creator>
  <cp:lastModifiedBy>Nguyen Dung</cp:lastModifiedBy>
  <cp:revision>10</cp:revision>
  <dcterms:created xsi:type="dcterms:W3CDTF">2021-11-08T13:36:10Z</dcterms:created>
  <dcterms:modified xsi:type="dcterms:W3CDTF">2021-11-14T07:35:30Z</dcterms:modified>
</cp:coreProperties>
</file>